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0" r:id="rId7"/>
  </p:sldIdLst>
  <p:sldSz cx="6858000" cy="9906000" type="A4"/>
  <p:notesSz cx="7029450" cy="101631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99CC"/>
    <a:srgbClr val="FF66CC"/>
    <a:srgbClr val="009900"/>
    <a:srgbClr val="CC9900"/>
    <a:srgbClr val="CCCC00"/>
    <a:srgbClr val="CC3300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11" autoAdjust="0"/>
  </p:normalViewPr>
  <p:slideViewPr>
    <p:cSldViewPr showGuides="1">
      <p:cViewPr varScale="1">
        <p:scale>
          <a:sx n="90" d="100"/>
          <a:sy n="90" d="100"/>
        </p:scale>
        <p:origin x="3552" y="72"/>
      </p:cViewPr>
      <p:guideLst>
        <p:guide orient="horz" pos="2825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6150" cy="510190"/>
          </a:xfrm>
          <a:prstGeom prst="rect">
            <a:avLst/>
          </a:prstGeom>
        </p:spPr>
        <p:txBody>
          <a:bodyPr vert="horz" lIns="93960" tIns="46980" rIns="93960" bIns="4698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1659" y="0"/>
            <a:ext cx="3046150" cy="510190"/>
          </a:xfrm>
          <a:prstGeom prst="rect">
            <a:avLst/>
          </a:prstGeom>
        </p:spPr>
        <p:txBody>
          <a:bodyPr vert="horz" lIns="93960" tIns="46980" rIns="93960" bIns="46980" rtlCol="0"/>
          <a:lstStyle>
            <a:lvl1pPr algn="r">
              <a:defRPr sz="1200"/>
            </a:lvl1pPr>
          </a:lstStyle>
          <a:p>
            <a:fld id="{F4FE31F3-69A1-42F5-A4D8-896AF9AB4F81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271588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60" tIns="46980" rIns="93960" bIns="469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2454" y="4890673"/>
            <a:ext cx="5624545" cy="4001903"/>
          </a:xfrm>
          <a:prstGeom prst="rect">
            <a:avLst/>
          </a:prstGeom>
        </p:spPr>
        <p:txBody>
          <a:bodyPr vert="horz" lIns="93960" tIns="46980" rIns="93960" bIns="469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52986"/>
            <a:ext cx="3046150" cy="510190"/>
          </a:xfrm>
          <a:prstGeom prst="rect">
            <a:avLst/>
          </a:prstGeom>
        </p:spPr>
        <p:txBody>
          <a:bodyPr vert="horz" lIns="93960" tIns="46980" rIns="93960" bIns="4698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1659" y="9652986"/>
            <a:ext cx="3046150" cy="510190"/>
          </a:xfrm>
          <a:prstGeom prst="rect">
            <a:avLst/>
          </a:prstGeom>
        </p:spPr>
        <p:txBody>
          <a:bodyPr vert="horz" lIns="93960" tIns="46980" rIns="93960" bIns="46980" rtlCol="0" anchor="b"/>
          <a:lstStyle>
            <a:lvl1pPr algn="r">
              <a:defRPr sz="1200"/>
            </a:lvl1pPr>
          </a:lstStyle>
          <a:p>
            <a:fld id="{DB4B542F-5746-4C65-AE0E-4C8460FBD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8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31FAD-DAA7-4290-9361-EE4F84991CEA}" type="datetimeFigureOut">
              <a:rPr kumimoji="1" lang="ja-JP" altLang="en-US" smtClean="0"/>
              <a:pPr/>
              <a:t>2021/5/24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256ED-4116-40BA-9811-79778565B0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toshibatec.web-tools.biz/202106kannsaiAI_RFID/" TargetMode="External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gif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jpeg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89B8F2D1-7AD5-4CA2-AEF7-A18633998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89" y="6393160"/>
            <a:ext cx="3375153" cy="2991495"/>
          </a:xfrm>
          <a:prstGeom prst="rect">
            <a:avLst/>
          </a:prstGeom>
          <a:ln w="38100">
            <a:solidFill>
              <a:srgbClr val="0000FF"/>
            </a:solidFill>
          </a:ln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6535226-F286-4F70-A62D-E3D36C036478}"/>
              </a:ext>
            </a:extLst>
          </p:cNvPr>
          <p:cNvSpPr/>
          <p:nvPr/>
        </p:nvSpPr>
        <p:spPr>
          <a:xfrm>
            <a:off x="26436" y="9479009"/>
            <a:ext cx="6849078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0781257-BA8D-4644-81C7-0AFCE88388C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44976" y="1"/>
            <a:ext cx="1123653" cy="1896166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60EF9B-B2C7-4D1B-9F9C-4F811571684E}"/>
              </a:ext>
            </a:extLst>
          </p:cNvPr>
          <p:cNvSpPr/>
          <p:nvPr/>
        </p:nvSpPr>
        <p:spPr>
          <a:xfrm>
            <a:off x="-5654" y="3732431"/>
            <a:ext cx="6869305" cy="2224391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39" name="サブタイトル 2"/>
          <p:cNvSpPr>
            <a:spLocks noGrp="1"/>
          </p:cNvSpPr>
          <p:nvPr>
            <p:ph type="subTitle" idx="1"/>
          </p:nvPr>
        </p:nvSpPr>
        <p:spPr>
          <a:xfrm>
            <a:off x="9933" y="1801841"/>
            <a:ext cx="6874284" cy="132175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ja-JP" altLang="en-US" sz="1137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　ご挨拶　～</a:t>
            </a:r>
            <a:endParaRPr lang="en-US" altLang="ja-JP" sz="1137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endParaRPr lang="en-US" altLang="ja-JP" sz="325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拝啓　時下ますますご清祥の段、お慶び申し上げます。平素は格別のご高配を賜り、厚くお礼申し上げます。</a:t>
            </a:r>
            <a:b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このたび弊社では　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物流に効く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RFID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体験会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を開催させていただく事になりました。</a:t>
            </a:r>
            <a:endParaRPr lang="en-US" altLang="ja-JP" sz="975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働き方変革が急加速するなか、その一助と期待される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RFID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に特化し、実際に体験していただける展示会となっております。</a:t>
            </a:r>
            <a:endParaRPr lang="en-US" altLang="ja-JP" sz="975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コロナ感染対策のため１ｈ１組様、総入替にて毎回消毒を行ってお迎えいたします。</a:t>
            </a:r>
            <a:endParaRPr lang="en-US" altLang="ja-JP" sz="975" dirty="0">
              <a:solidFill>
                <a:schemeClr val="tx1">
                  <a:lumMod val="75000"/>
                  <a:lumOff val="2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ご多忙中とは存じますがご臨席賜れば幸甚でございます。 　敬具</a:t>
            </a:r>
          </a:p>
          <a:p>
            <a:pPr algn="l">
              <a:lnSpc>
                <a:spcPct val="115000"/>
              </a:lnSpc>
            </a:pP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</a:t>
            </a:r>
            <a:r>
              <a:rPr lang="ja-JP" altLang="en-US" sz="975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　　　　　　　　　　　　　　</a:t>
            </a:r>
          </a:p>
        </p:txBody>
      </p:sp>
      <p:sp>
        <p:nvSpPr>
          <p:cNvPr id="44" name="Text Box 1108"/>
          <p:cNvSpPr txBox="1">
            <a:spLocks noChangeArrowheads="1"/>
          </p:cNvSpPr>
          <p:nvPr/>
        </p:nvSpPr>
        <p:spPr bwMode="auto">
          <a:xfrm>
            <a:off x="-16284" y="3300056"/>
            <a:ext cx="6858001" cy="425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2167" b="1" spc="-325" dirty="0">
                <a:ln/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～　開 催 概 要　～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698697" y="7391075"/>
            <a:ext cx="6011209" cy="218424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78053" y="3005507"/>
            <a:ext cx="343238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東芝テック株式会社　関西支社　オート</a:t>
            </a:r>
            <a:r>
              <a:rPr lang="en-US" altLang="ja-JP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sz="975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営業部　　加藤　祥一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C5CFAA9-EF06-486C-B40F-76CCBCD5C55F}"/>
              </a:ext>
            </a:extLst>
          </p:cNvPr>
          <p:cNvSpPr txBox="1"/>
          <p:nvPr/>
        </p:nvSpPr>
        <p:spPr>
          <a:xfrm>
            <a:off x="146472" y="3800872"/>
            <a:ext cx="6697005" cy="2085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日時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23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 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水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) 24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 （木）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9:30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17:00</a:t>
            </a:r>
          </a:p>
          <a:p>
            <a:pPr algn="ctr"/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完全予約制・１組／１ｈ入替（各回展示品消毒）</a:t>
            </a:r>
            <a:endParaRPr lang="en-US" altLang="ja-JP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650"/>
              </a:spcBef>
            </a:pP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【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展示内容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】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・・・詳細は裏面をご覧ください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RFID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ゲート各種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RFID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ハンディ型リードライタ各種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RFID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対応パッケージソフト各種（棚卸・貸出・入出庫等）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650"/>
              </a:spcBef>
            </a:pP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【</a:t>
            </a:r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お申込み方法</a:t>
            </a:r>
            <a:r>
              <a:rPr lang="en-US" altLang="ja-JP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</a:rPr>
              <a:t>】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・・・別紙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FAX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または下記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URL</a:t>
            </a: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よりログインいただきお申込み下さい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650"/>
              </a:spcBef>
            </a:pPr>
            <a:r>
              <a:rPr lang="ja-JP" altLang="en-US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</a:rPr>
              <a:t>　　　　　　　　　　　　　　　　</a:t>
            </a:r>
            <a:r>
              <a:rPr lang="en-US" altLang="ja-JP" sz="12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  <a:hlinkClick r:id="rId4"/>
              </a:rPr>
              <a:t>https://toshibatec.web-tools.biz/202106kannsaiAI_RFID/</a:t>
            </a:r>
            <a:endParaRPr lang="en-US" altLang="ja-JP" sz="1200" dirty="0">
              <a:solidFill>
                <a:srgbClr val="0000FF"/>
              </a:solidFill>
              <a:latin typeface="Meiryo UI" pitchFamily="50" charset="-128"/>
              <a:ea typeface="Meiryo UI" pitchFamily="50" charset="-128"/>
            </a:endParaRPr>
          </a:p>
        </p:txBody>
      </p:sp>
      <p:pic>
        <p:nvPicPr>
          <p:cNvPr id="21" name="図 20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1CBDE4A7-DAAC-4766-A65B-93DEB67939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232" y="1431857"/>
            <a:ext cx="508655" cy="62744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F6E710-2078-4CDB-A6D7-344C51D2EA1E}"/>
              </a:ext>
            </a:extLst>
          </p:cNvPr>
          <p:cNvSpPr txBox="1"/>
          <p:nvPr/>
        </p:nvSpPr>
        <p:spPr>
          <a:xfrm>
            <a:off x="4170696" y="7977336"/>
            <a:ext cx="2602321" cy="138499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◇住所：大阪市淀川区宮原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4-1-6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アクロス新大阪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06-4807-6500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（代表）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◇最寄り駅：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地下鉄御堂筋線新大阪駅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番出口から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徒歩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ＪＲ新大阪駅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番出口から徒歩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6B040F3-711F-425C-8FD0-D83156E1F972}"/>
              </a:ext>
            </a:extLst>
          </p:cNvPr>
          <p:cNvSpPr txBox="1"/>
          <p:nvPr/>
        </p:nvSpPr>
        <p:spPr>
          <a:xfrm>
            <a:off x="146472" y="6006452"/>
            <a:ext cx="5930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展示会場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・・・アクロス新大阪７Ｆへお越しください</a:t>
            </a:r>
          </a:p>
        </p:txBody>
      </p:sp>
      <p:pic>
        <p:nvPicPr>
          <p:cNvPr id="14" name="図 13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9F8F14E8-6519-4721-BAE0-8F84A071178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96" y="6021436"/>
            <a:ext cx="498043" cy="743507"/>
          </a:xfrm>
          <a:prstGeom prst="rect">
            <a:avLst/>
          </a:prstGeom>
        </p:spPr>
      </p:pic>
      <p:pic>
        <p:nvPicPr>
          <p:cNvPr id="17" name="Picture 30" descr="U:\B．販促\販売促進\07．機器画像データ\02．線画（WMF）\00．ロゴ（社名・製品）\営業担当作成チラシ用ロゴWMF\商品カタログ用_東芝ロゴ社名ロゴ_RB.wmf">
            <a:extLst>
              <a:ext uri="{FF2B5EF4-FFF2-40B4-BE49-F238E27FC236}">
                <a16:creationId xmlns:a16="http://schemas.microsoft.com/office/drawing/2014/main" id="{90F20A93-8EAB-4D94-BE48-27BB68F95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937" y="9575318"/>
            <a:ext cx="2904728" cy="19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ACE0C1B-5BD4-489A-B6A9-F04B692640F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84" y="-66506"/>
            <a:ext cx="1717092" cy="619388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3F20426-DD19-4E1F-8272-DD7F30B4333B}"/>
              </a:ext>
            </a:extLst>
          </p:cNvPr>
          <p:cNvSpPr txBox="1"/>
          <p:nvPr/>
        </p:nvSpPr>
        <p:spPr>
          <a:xfrm>
            <a:off x="4170696" y="6829556"/>
            <a:ext cx="2597444" cy="1061829"/>
          </a:xfrm>
          <a:prstGeom prst="rect">
            <a:avLst/>
          </a:prstGeom>
          <a:solidFill>
            <a:schemeClr val="bg1"/>
          </a:solidFill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＜事務局＞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東芝テック株式会社関西支社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オート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営業部　加藤・井藤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06-4807-6576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en-US" altLang="ja-JP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Shoichi_Katoh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＠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toshibatec.co.jp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7B34DE-897C-430F-89A8-B4E538E5D60A}"/>
              </a:ext>
            </a:extLst>
          </p:cNvPr>
          <p:cNvSpPr txBox="1"/>
          <p:nvPr/>
        </p:nvSpPr>
        <p:spPr>
          <a:xfrm>
            <a:off x="-16284" y="363081"/>
            <a:ext cx="6874284" cy="1446550"/>
          </a:xfrm>
          <a:prstGeom prst="rect">
            <a:avLst/>
          </a:prstGeom>
          <a:noFill/>
          <a:effectLst>
            <a:outerShdw dist="38100" dir="2700000" algn="tl" rotWithShape="0">
              <a:schemeClr val="tx1">
                <a:lumMod val="50000"/>
                <a:lumOff val="50000"/>
                <a:alpha val="6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「物流に効く</a:t>
            </a:r>
            <a:r>
              <a:rPr lang="en-US" altLang="ja-JP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RFID</a:t>
            </a: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4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体験会のご案内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3FB1E8-2E32-43F0-A1A6-CE2653420C8D}"/>
              </a:ext>
            </a:extLst>
          </p:cNvPr>
          <p:cNvSpPr txBox="1"/>
          <p:nvPr/>
        </p:nvSpPr>
        <p:spPr>
          <a:xfrm>
            <a:off x="5293069" y="5991696"/>
            <a:ext cx="1617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携帯からでも申し込み可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ログイン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 descr="QR コード&#10;&#10;自動的に生成された説明">
            <a:extLst>
              <a:ext uri="{FF2B5EF4-FFF2-40B4-BE49-F238E27FC236}">
                <a16:creationId xmlns:a16="http://schemas.microsoft.com/office/drawing/2014/main" id="{09821CCB-4603-4647-82DD-F9AA08CEDAC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624" y="4567691"/>
            <a:ext cx="988868" cy="9888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コネクタ 17"/>
          <p:cNvCxnSpPr>
            <a:cxnSpLocks/>
          </p:cNvCxnSpPr>
          <p:nvPr/>
        </p:nvCxnSpPr>
        <p:spPr>
          <a:xfrm>
            <a:off x="-285750" y="683768"/>
            <a:ext cx="7143750" cy="19302"/>
          </a:xfrm>
          <a:prstGeom prst="line">
            <a:avLst/>
          </a:prstGeom>
          <a:ln w="38100">
            <a:gradFill flip="none" rotWithShape="1">
              <a:gsLst>
                <a:gs pos="0">
                  <a:srgbClr val="00B0F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タイトル 1"/>
          <p:cNvSpPr txBox="1">
            <a:spLocks/>
          </p:cNvSpPr>
          <p:nvPr/>
        </p:nvSpPr>
        <p:spPr>
          <a:xfrm>
            <a:off x="36612" y="75215"/>
            <a:ext cx="3320380" cy="5302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990570">
              <a:spcBef>
                <a:spcPct val="0"/>
              </a:spcBef>
              <a:defRPr/>
            </a:pPr>
            <a:r>
              <a:rPr lang="ja-JP" altLang="en-US" sz="3033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展示内容</a:t>
            </a:r>
            <a:endParaRPr lang="ja-JP" altLang="en-US" sz="975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2470F7-57C9-4B9F-887C-C52786F63836}"/>
              </a:ext>
            </a:extLst>
          </p:cNvPr>
          <p:cNvSpPr txBox="1"/>
          <p:nvPr/>
        </p:nvSpPr>
        <p:spPr>
          <a:xfrm>
            <a:off x="128633" y="683768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0000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トンネルゲート　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039BCA5-A884-4488-BECE-F3FC13F43CEF}"/>
              </a:ext>
            </a:extLst>
          </p:cNvPr>
          <p:cNvSpPr txBox="1"/>
          <p:nvPr/>
        </p:nvSpPr>
        <p:spPr>
          <a:xfrm>
            <a:off x="200641" y="162515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6600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ハンディターミナル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40C67C6-F75A-4C26-985B-7FB49EB3A51F}"/>
              </a:ext>
            </a:extLst>
          </p:cNvPr>
          <p:cNvSpPr txBox="1"/>
          <p:nvPr/>
        </p:nvSpPr>
        <p:spPr>
          <a:xfrm>
            <a:off x="200641" y="2598241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CC00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簡易ゲート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DA6DAE0-3E65-4A1D-AFDA-30C784CE40A0}"/>
              </a:ext>
            </a:extLst>
          </p:cNvPr>
          <p:cNvSpPr txBox="1"/>
          <p:nvPr/>
        </p:nvSpPr>
        <p:spPr>
          <a:xfrm>
            <a:off x="200641" y="348671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FF0066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貸出管理システム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49DF713-91B6-43F4-93DF-8C161C2AB230}"/>
              </a:ext>
            </a:extLst>
          </p:cNvPr>
          <p:cNvSpPr txBox="1"/>
          <p:nvPr/>
        </p:nvSpPr>
        <p:spPr>
          <a:xfrm>
            <a:off x="200641" y="450924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物流システム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2A86CB4-74C0-4155-9623-9FC1320EEEEB}"/>
              </a:ext>
            </a:extLst>
          </p:cNvPr>
          <p:cNvSpPr txBox="1"/>
          <p:nvPr/>
        </p:nvSpPr>
        <p:spPr>
          <a:xfrm>
            <a:off x="200641" y="5566361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簡易読み取りシステム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F5F02C9-72E1-4216-AC20-EC78E581587E}"/>
              </a:ext>
            </a:extLst>
          </p:cNvPr>
          <p:cNvSpPr txBox="1"/>
          <p:nvPr/>
        </p:nvSpPr>
        <p:spPr>
          <a:xfrm>
            <a:off x="203262" y="6590954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CC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ラベルプリンタ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31ED098-5D0B-43C6-B77F-CDEAC7310D85}"/>
              </a:ext>
            </a:extLst>
          </p:cNvPr>
          <p:cNvSpPr txBox="1"/>
          <p:nvPr/>
        </p:nvSpPr>
        <p:spPr>
          <a:xfrm>
            <a:off x="203261" y="7404559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CC99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棚卸システム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912B15D-3E80-4D9F-8FB9-78DAE51D83BA}"/>
              </a:ext>
            </a:extLst>
          </p:cNvPr>
          <p:cNvSpPr txBox="1"/>
          <p:nvPr/>
        </p:nvSpPr>
        <p:spPr>
          <a:xfrm>
            <a:off x="203261" y="8280171"/>
            <a:ext cx="452450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67" dirty="0">
                <a:solidFill>
                  <a:srgbClr val="0099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事例紹介コーナー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3849E0-7A64-450F-94FA-F559129E16CD}"/>
              </a:ext>
            </a:extLst>
          </p:cNvPr>
          <p:cNvSpPr txBox="1"/>
          <p:nvPr/>
        </p:nvSpPr>
        <p:spPr>
          <a:xfrm>
            <a:off x="230645" y="1036881"/>
            <a:ext cx="53682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物流シーンの入荷・返品業務を劇的に変える東芝テック製トンネルゲート。</a:t>
            </a:r>
            <a:endParaRPr lang="en-US" altLang="ja-JP" sz="1100" dirty="0">
              <a:latin typeface="+mj-ea"/>
              <a:ea typeface="+mj-ea"/>
            </a:endParaRPr>
          </a:p>
          <a:p>
            <a:r>
              <a:rPr lang="ja-JP" altLang="en-US" sz="1100" dirty="0">
                <a:latin typeface="+mj-ea"/>
                <a:ea typeface="+mj-ea"/>
              </a:rPr>
              <a:t>何故、様々な現場で採用されるのかをご覧いただけます。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C7CF070-1518-40C2-A2B3-F978F502049B}"/>
              </a:ext>
            </a:extLst>
          </p:cNvPr>
          <p:cNvSpPr txBox="1"/>
          <p:nvPr/>
        </p:nvSpPr>
        <p:spPr>
          <a:xfrm>
            <a:off x="230645" y="2091591"/>
            <a:ext cx="57397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3</a:t>
            </a:r>
            <a:r>
              <a:rPr lang="ja-JP" altLang="en-US" sz="1100" dirty="0">
                <a:latin typeface="+mj-ea"/>
                <a:ea typeface="+mj-ea"/>
              </a:rPr>
              <a:t>月プレスリリースしたばかりの東芝テック新製品はもちろん、他社機器も同時展示いたします。見比べていただき貴社現場に合うのはどれか？を検証できます。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53C1B17-17F2-4E42-8164-0D3099A67423}"/>
              </a:ext>
            </a:extLst>
          </p:cNvPr>
          <p:cNvSpPr txBox="1"/>
          <p:nvPr/>
        </p:nvSpPr>
        <p:spPr>
          <a:xfrm>
            <a:off x="279187" y="2977901"/>
            <a:ext cx="55862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組立型簡易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ゲートを展示しております。簡易組立型なのでどんな現場でも施工工事無く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ゲートの設置が可能です。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5D541BD-A667-4010-9107-8C831B354909}"/>
              </a:ext>
            </a:extLst>
          </p:cNvPr>
          <p:cNvSpPr txBox="1"/>
          <p:nvPr/>
        </p:nvSpPr>
        <p:spPr>
          <a:xfrm>
            <a:off x="279187" y="3902041"/>
            <a:ext cx="45556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活用で多い事例、パソコンや検査装置等、社内設備の持ち出し管理、レンタル品の管理等、に使えるパッケージソフトをご紹介します。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8210D04-4B98-4D35-BB41-4F4FC5889DAB}"/>
              </a:ext>
            </a:extLst>
          </p:cNvPr>
          <p:cNvSpPr txBox="1"/>
          <p:nvPr/>
        </p:nvSpPr>
        <p:spPr>
          <a:xfrm>
            <a:off x="230644" y="4965964"/>
            <a:ext cx="58626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東芝テックパッケージソフト「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ロジスパート」を展示します。現在の物流システムはそのままに、入庫・ピッキングといった現場作業を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対応にできるツールを紹介します。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C6784A6-65D1-4CF0-B5A7-BC2EA397776D}"/>
              </a:ext>
            </a:extLst>
          </p:cNvPr>
          <p:cNvSpPr txBox="1"/>
          <p:nvPr/>
        </p:nvSpPr>
        <p:spPr>
          <a:xfrm>
            <a:off x="283056" y="6030906"/>
            <a:ext cx="53732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お試し版ともいえる、読取り・入庫・棚卸・探索といった必要最低限の機能をそなえたソフトを御紹介します。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007CBE9-BCE9-4160-B1AA-07DFF4F75ACB}"/>
              </a:ext>
            </a:extLst>
          </p:cNvPr>
          <p:cNvSpPr txBox="1"/>
          <p:nvPr/>
        </p:nvSpPr>
        <p:spPr>
          <a:xfrm>
            <a:off x="305224" y="7014790"/>
            <a:ext cx="5219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ラベルにエンコードしながら発行するプリンタをご紹介します。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6D82C99-69C0-499E-8AB3-1DA85F9C72A9}"/>
              </a:ext>
            </a:extLst>
          </p:cNvPr>
          <p:cNvSpPr txBox="1"/>
          <p:nvPr/>
        </p:nvSpPr>
        <p:spPr>
          <a:xfrm>
            <a:off x="287340" y="7829458"/>
            <a:ext cx="53139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棚卸したデータを</a:t>
            </a:r>
            <a:r>
              <a:rPr lang="en-US" altLang="ja-JP" sz="1100" dirty="0">
                <a:latin typeface="+mj-ea"/>
                <a:ea typeface="+mj-ea"/>
              </a:rPr>
              <a:t>CSV</a:t>
            </a:r>
            <a:r>
              <a:rPr lang="ja-JP" altLang="en-US" sz="1100" dirty="0">
                <a:latin typeface="+mj-ea"/>
                <a:ea typeface="+mj-ea"/>
              </a:rPr>
              <a:t>吐き出し・・・に特化した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入門的ソフトをご紹介します。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1B1BEAA-517C-432A-8A67-53FEFC3FB3C2}"/>
              </a:ext>
            </a:extLst>
          </p:cNvPr>
          <p:cNvSpPr txBox="1"/>
          <p:nvPr/>
        </p:nvSpPr>
        <p:spPr>
          <a:xfrm>
            <a:off x="209760" y="8715557"/>
            <a:ext cx="48099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j-ea"/>
                <a:ea typeface="+mj-ea"/>
              </a:rPr>
              <a:t>様々な現場で</a:t>
            </a:r>
            <a:r>
              <a:rPr lang="en-US" altLang="ja-JP" sz="1100" dirty="0">
                <a:latin typeface="+mj-ea"/>
                <a:ea typeface="+mj-ea"/>
              </a:rPr>
              <a:t>RFID</a:t>
            </a:r>
            <a:r>
              <a:rPr lang="ja-JP" altLang="en-US" sz="1100" dirty="0">
                <a:latin typeface="+mj-ea"/>
                <a:ea typeface="+mj-ea"/>
              </a:rPr>
              <a:t>の導入・支援を行ってきたスタッフが在席しておりますので、ご相談シーンに近い事例や提案内容をご紹介いたします。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5B31CDA2-2F89-4E0D-A593-132BBA2CD2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846" t="39428" r="36769" b="16601"/>
          <a:stretch/>
        </p:blipFill>
        <p:spPr>
          <a:xfrm>
            <a:off x="5163188" y="861610"/>
            <a:ext cx="1744061" cy="1135539"/>
          </a:xfrm>
          <a:prstGeom prst="rect">
            <a:avLst/>
          </a:prstGeom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89663D0C-CBCA-4580-B812-8B11A6309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088" y="2435948"/>
            <a:ext cx="637256" cy="4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CEACBF0-2A4E-4C52-9842-F37C086268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527" y="5262721"/>
            <a:ext cx="1112495" cy="53460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70AD73D2-8189-4876-8C14-47180E9DA7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3983" y="3793057"/>
            <a:ext cx="1342101" cy="658074"/>
          </a:xfrm>
          <a:prstGeom prst="rect">
            <a:avLst/>
          </a:prstGeom>
        </p:spPr>
      </p:pic>
      <p:pic>
        <p:nvPicPr>
          <p:cNvPr id="28" name="図 27" descr="プリンターの写真&#10;&#10;自動的に生成された説明">
            <a:extLst>
              <a:ext uri="{FF2B5EF4-FFF2-40B4-BE49-F238E27FC236}">
                <a16:creationId xmlns:a16="http://schemas.microsoft.com/office/drawing/2014/main" id="{3D94ADA6-2939-4569-BE0F-B12E8DAA2A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0971" y="6639213"/>
            <a:ext cx="762217" cy="762217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D6408A7-94EE-47A8-9E69-3038A7A1E3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692" y="7588746"/>
            <a:ext cx="874681" cy="491763"/>
          </a:xfrm>
          <a:prstGeom prst="rect">
            <a:avLst/>
          </a:prstGeom>
        </p:spPr>
      </p:pic>
      <p:pic>
        <p:nvPicPr>
          <p:cNvPr id="4" name="図 3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EDB8FC2C-3382-4FE2-AE3B-CDF9656A80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983" y="78707"/>
            <a:ext cx="518410" cy="624363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14CA60D-AEDC-4421-892B-9F9F9368CA04}"/>
              </a:ext>
            </a:extLst>
          </p:cNvPr>
          <p:cNvSpPr/>
          <p:nvPr/>
        </p:nvSpPr>
        <p:spPr>
          <a:xfrm>
            <a:off x="1" y="9505891"/>
            <a:ext cx="6858000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pic>
        <p:nvPicPr>
          <p:cNvPr id="32" name="Picture 30" descr="U:\B．販促\販売促進\07．機器画像データ\02．線画（WMF）\00．ロゴ（社名・製品）\営業担当作成チラシ用ロゴWMF\商品カタログ用_東芝ロゴ社名ロゴ_RB.wmf">
            <a:extLst>
              <a:ext uri="{FF2B5EF4-FFF2-40B4-BE49-F238E27FC236}">
                <a16:creationId xmlns:a16="http://schemas.microsoft.com/office/drawing/2014/main" id="{A329D0F5-F040-4992-B10A-5A4E4487F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960" y="9575318"/>
            <a:ext cx="2904728" cy="192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 descr="C:\Users\z04669ec\Desktop\名称未設定-1.png">
            <a:extLst>
              <a:ext uri="{FF2B5EF4-FFF2-40B4-BE49-F238E27FC236}">
                <a16:creationId xmlns:a16="http://schemas.microsoft.com/office/drawing/2014/main" id="{B2B4152E-4611-49FA-8E67-AB1E9515D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46262">
            <a:off x="4728324" y="2385559"/>
            <a:ext cx="419612" cy="41961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D897BD0-6FDF-4F2C-8388-E32174956A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6793" y="2755546"/>
            <a:ext cx="739184" cy="958942"/>
          </a:xfrm>
          <a:prstGeom prst="rect">
            <a:avLst/>
          </a:prstGeom>
        </p:spPr>
      </p:pic>
      <p:pic>
        <p:nvPicPr>
          <p:cNvPr id="38" name="Picture 3" descr="C:\Users\z04669ec\Desktop\名称未設定-1.png">
            <a:extLst>
              <a:ext uri="{FF2B5EF4-FFF2-40B4-BE49-F238E27FC236}">
                <a16:creationId xmlns:a16="http://schemas.microsoft.com/office/drawing/2014/main" id="{2830DAA5-ED1C-4B10-B72E-255CE9981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5797973">
            <a:off x="5590703" y="6116986"/>
            <a:ext cx="419612" cy="41961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19F42F5-9315-4D9D-8925-455FE7F6664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245" y="6166500"/>
            <a:ext cx="686426" cy="686426"/>
          </a:xfrm>
          <a:prstGeom prst="rect">
            <a:avLst/>
          </a:prstGeom>
        </p:spPr>
      </p:pic>
      <p:sp>
        <p:nvSpPr>
          <p:cNvPr id="10" name="星: 12 pt 9">
            <a:extLst>
              <a:ext uri="{FF2B5EF4-FFF2-40B4-BE49-F238E27FC236}">
                <a16:creationId xmlns:a16="http://schemas.microsoft.com/office/drawing/2014/main" id="{6475D8F9-C0F3-46A5-AF3E-5DD5D58AB809}"/>
              </a:ext>
            </a:extLst>
          </p:cNvPr>
          <p:cNvSpPr/>
          <p:nvPr/>
        </p:nvSpPr>
        <p:spPr>
          <a:xfrm>
            <a:off x="4786336" y="8476790"/>
            <a:ext cx="2120913" cy="1135539"/>
          </a:xfrm>
          <a:prstGeom prst="star12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その他金属対応タグ等多数展示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線コネクタ 12"/>
          <p:cNvCxnSpPr>
            <a:cxnSpLocks/>
          </p:cNvCxnSpPr>
          <p:nvPr/>
        </p:nvCxnSpPr>
        <p:spPr>
          <a:xfrm flipV="1">
            <a:off x="-285750" y="485775"/>
            <a:ext cx="7153275" cy="20731"/>
          </a:xfrm>
          <a:prstGeom prst="line">
            <a:avLst/>
          </a:prstGeom>
          <a:ln w="38100">
            <a:gradFill flip="none" rotWithShape="1">
              <a:gsLst>
                <a:gs pos="0">
                  <a:srgbClr val="00B0F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/>
          <p:cNvSpPr txBox="1">
            <a:spLocks/>
          </p:cNvSpPr>
          <p:nvPr/>
        </p:nvSpPr>
        <p:spPr>
          <a:xfrm>
            <a:off x="33654" y="0"/>
            <a:ext cx="3813879" cy="530256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990570">
              <a:spcBef>
                <a:spcPct val="0"/>
              </a:spcBef>
              <a:defRPr/>
            </a:pPr>
            <a:r>
              <a:rPr lang="ja-JP" altLang="en-US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お申込み方法（</a:t>
            </a:r>
            <a:r>
              <a:rPr lang="en-US" altLang="ja-JP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en-US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en-US" altLang="ja-JP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endParaRPr lang="ja-JP" altLang="en-US" sz="2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E79BBC0-86A9-4BAA-9AA4-EF357ABBE7AC}"/>
              </a:ext>
            </a:extLst>
          </p:cNvPr>
          <p:cNvSpPr txBox="1"/>
          <p:nvPr/>
        </p:nvSpPr>
        <p:spPr>
          <a:xfrm>
            <a:off x="-285751" y="944901"/>
            <a:ext cx="7429500" cy="559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0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30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3033" b="1" dirty="0">
                <a:latin typeface="Meiryo UI" panose="020B0604030504040204" pitchFamily="50" charset="-128"/>
                <a:ea typeface="Meiryo UI" panose="020B0604030504040204" pitchFamily="50" charset="-128"/>
              </a:rPr>
              <a:t>06-4807-6484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07CCCF-EDE3-4EA3-8AD2-243523DA8987}"/>
              </a:ext>
            </a:extLst>
          </p:cNvPr>
          <p:cNvSpPr txBox="1"/>
          <p:nvPr/>
        </p:nvSpPr>
        <p:spPr>
          <a:xfrm>
            <a:off x="33654" y="587875"/>
            <a:ext cx="413446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50" dirty="0"/>
              <a:t>東芝テック</a:t>
            </a:r>
            <a:r>
              <a:rPr lang="en-US" altLang="ja-JP" sz="1950" dirty="0"/>
              <a:t>RFID</a:t>
            </a:r>
            <a:r>
              <a:rPr lang="ja-JP" altLang="en-US" sz="1950" dirty="0"/>
              <a:t>体験会事務局　宛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9821BD-47F6-4608-B64C-65DCA83F0E75}"/>
              </a:ext>
            </a:extLst>
          </p:cNvPr>
          <p:cNvSpPr txBox="1"/>
          <p:nvPr/>
        </p:nvSpPr>
        <p:spPr>
          <a:xfrm>
            <a:off x="4406379" y="115802"/>
            <a:ext cx="2337989" cy="359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/>
              <a:t>申込締切り：</a:t>
            </a:r>
            <a:r>
              <a:rPr lang="ja-JP" altLang="en-US" sz="1733" b="1" dirty="0"/>
              <a:t>６／１８（金）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594885B-84FD-4A65-9E74-FA3698109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55" y="1503965"/>
            <a:ext cx="6035090" cy="2634789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28A6474-BBEC-4CE4-BE94-52AD8DD19C1E}"/>
              </a:ext>
            </a:extLst>
          </p:cNvPr>
          <p:cNvSpPr txBox="1"/>
          <p:nvPr/>
        </p:nvSpPr>
        <p:spPr>
          <a:xfrm>
            <a:off x="302411" y="4368700"/>
            <a:ext cx="327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ご来場ご希望日時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7EA4238-5AE6-4C7F-83EC-A78D2B46F8C5}"/>
              </a:ext>
            </a:extLst>
          </p:cNvPr>
          <p:cNvSpPr txBox="1"/>
          <p:nvPr/>
        </p:nvSpPr>
        <p:spPr>
          <a:xfrm>
            <a:off x="570706" y="4718972"/>
            <a:ext cx="57165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ご希望の日時に〇印をつけて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送信願います。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複数選択可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1CE52EE-E034-4306-9179-1F5B16668B4A}"/>
              </a:ext>
            </a:extLst>
          </p:cNvPr>
          <p:cNvSpPr txBox="1"/>
          <p:nvPr/>
        </p:nvSpPr>
        <p:spPr>
          <a:xfrm>
            <a:off x="915423" y="8915181"/>
            <a:ext cx="5371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上記日程以外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の日程で見学希望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大阪以外の開催地で見学希望（希望エリア：　　　　　　　　　　　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FD51BDA-C97B-4A0D-9B83-2B214E865504}"/>
              </a:ext>
            </a:extLst>
          </p:cNvPr>
          <p:cNvSpPr txBox="1"/>
          <p:nvPr/>
        </p:nvSpPr>
        <p:spPr>
          <a:xfrm>
            <a:off x="411455" y="8671640"/>
            <a:ext cx="5914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ご参加出来ない方へアンケート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・・・今後の参考にさせていただきます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A2FB3D7E-1FE2-4D23-91E7-9989E1EA9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115" y="5028714"/>
            <a:ext cx="4763767" cy="358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2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E5CC6E8-CE3A-477B-B34A-A93C0CBEB7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FDA13F-C482-4A93-83CD-8A31CEFDF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26DAFCC-CC47-43A8-8AAE-E222491913D5}">
  <ds:schemaRefs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3785</TotalTime>
  <Words>772</Words>
  <Application>Microsoft Office PowerPoint</Application>
  <PresentationFormat>A4 210 x 297 mm</PresentationFormat>
  <Paragraphs>66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UD デジタル 教科書体 NK-B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熊田</dc:creator>
  <cp:lastModifiedBy>立花 慎一朗</cp:lastModifiedBy>
  <cp:revision>287</cp:revision>
  <cp:lastPrinted>2021-03-15T05:43:29Z</cp:lastPrinted>
  <dcterms:created xsi:type="dcterms:W3CDTF">2015-09-29T04:11:26Z</dcterms:created>
  <dcterms:modified xsi:type="dcterms:W3CDTF">2021-05-24T06:00:17Z</dcterms:modified>
</cp:coreProperties>
</file>