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8" r:id="rId5"/>
    <p:sldId id="259" r:id="rId6"/>
  </p:sldIdLst>
  <p:sldSz cx="6858000" cy="9906000" type="A4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CC"/>
    <a:srgbClr val="FF99CC"/>
    <a:srgbClr val="FF66CC"/>
    <a:srgbClr val="009900"/>
    <a:srgbClr val="CC9900"/>
    <a:srgbClr val="CCCC00"/>
    <a:srgbClr val="CC330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1" autoAdjust="0"/>
  </p:normalViewPr>
  <p:slideViewPr>
    <p:cSldViewPr showGuides="1">
      <p:cViewPr varScale="1">
        <p:scale>
          <a:sx n="90" d="100"/>
          <a:sy n="90" d="100"/>
        </p:scale>
        <p:origin x="3593" y="72"/>
      </p:cViewPr>
      <p:guideLst>
        <p:guide orient="horz" pos="2825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4FE31F3-69A1-42F5-A4D8-896AF9AB4F81}" type="datetimeFigureOut">
              <a:rPr kumimoji="1" lang="ja-JP" altLang="en-US" smtClean="0"/>
              <a:t>2021/11/4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1616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2" y="4778376"/>
            <a:ext cx="5440363" cy="3910013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DB4B542F-5746-4C65-AE0E-4C8460FBD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48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1FAD-DAA7-4290-9361-EE4F84991CEA}" type="datetimeFigureOut">
              <a:rPr kumimoji="1" lang="ja-JP" altLang="en-US" smtClean="0"/>
              <a:pPr/>
              <a:t>2021/11/4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56ED-4116-40BA-9811-79778565B0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1FAD-DAA7-4290-9361-EE4F84991CEA}" type="datetimeFigureOut">
              <a:rPr kumimoji="1" lang="ja-JP" altLang="en-US" smtClean="0"/>
              <a:pPr/>
              <a:t>2021/11/4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56ED-4116-40BA-9811-79778565B0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1FAD-DAA7-4290-9361-EE4F84991CEA}" type="datetimeFigureOut">
              <a:rPr kumimoji="1" lang="ja-JP" altLang="en-US" smtClean="0"/>
              <a:pPr/>
              <a:t>2021/11/4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56ED-4116-40BA-9811-79778565B0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1FAD-DAA7-4290-9361-EE4F84991CEA}" type="datetimeFigureOut">
              <a:rPr kumimoji="1" lang="ja-JP" altLang="en-US" smtClean="0"/>
              <a:pPr/>
              <a:t>2021/11/4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56ED-4116-40BA-9811-79778565B0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1FAD-DAA7-4290-9361-EE4F84991CEA}" type="datetimeFigureOut">
              <a:rPr kumimoji="1" lang="ja-JP" altLang="en-US" smtClean="0"/>
              <a:pPr/>
              <a:t>2021/11/4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56ED-4116-40BA-9811-79778565B0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1FAD-DAA7-4290-9361-EE4F84991CEA}" type="datetimeFigureOut">
              <a:rPr kumimoji="1" lang="ja-JP" altLang="en-US" smtClean="0"/>
              <a:pPr/>
              <a:t>2021/11/4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56ED-4116-40BA-9811-79778565B0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1FAD-DAA7-4290-9361-EE4F84991CEA}" type="datetimeFigureOut">
              <a:rPr kumimoji="1" lang="ja-JP" altLang="en-US" smtClean="0"/>
              <a:pPr/>
              <a:t>2021/11/4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56ED-4116-40BA-9811-79778565B0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1FAD-DAA7-4290-9361-EE4F84991CEA}" type="datetimeFigureOut">
              <a:rPr kumimoji="1" lang="ja-JP" altLang="en-US" smtClean="0"/>
              <a:pPr/>
              <a:t>2021/11/4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56ED-4116-40BA-9811-79778565B0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1FAD-DAA7-4290-9361-EE4F84991CEA}" type="datetimeFigureOut">
              <a:rPr kumimoji="1" lang="ja-JP" altLang="en-US" smtClean="0"/>
              <a:pPr/>
              <a:t>2021/11/4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56ED-4116-40BA-9811-79778565B0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1FAD-DAA7-4290-9361-EE4F84991CEA}" type="datetimeFigureOut">
              <a:rPr kumimoji="1" lang="ja-JP" altLang="en-US" smtClean="0"/>
              <a:pPr/>
              <a:t>2021/11/4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56ED-4116-40BA-9811-79778565B0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1FAD-DAA7-4290-9361-EE4F84991CEA}" type="datetimeFigureOut">
              <a:rPr kumimoji="1" lang="ja-JP" altLang="en-US" smtClean="0"/>
              <a:pPr/>
              <a:t>2021/11/4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56ED-4116-40BA-9811-79778565B0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1FAD-DAA7-4290-9361-EE4F84991CEA}" type="datetimeFigureOut">
              <a:rPr kumimoji="1" lang="ja-JP" altLang="en-US" smtClean="0"/>
              <a:pPr/>
              <a:t>2021/11/4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256ED-4116-40BA-9811-79778565B07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hyperlink" Target="https://toshibatec.web-tools.biz/kannsaiAI_RFID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9.png"/><Relationship Id="rId5" Type="http://schemas.openxmlformats.org/officeDocument/2006/relationships/image" Target="../media/image4.wm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4.jpeg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 descr="OWD様_新トンネルゲート.png">
            <a:extLst>
              <a:ext uri="{FF2B5EF4-FFF2-40B4-BE49-F238E27FC236}">
                <a16:creationId xmlns:a16="http://schemas.microsoft.com/office/drawing/2014/main" id="{E0247D22-2145-4661-B1C0-AAFCFC429B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6286" y="3828643"/>
            <a:ext cx="2624548" cy="15413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0781257-BA8D-4644-81C7-0AFCE88388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976" y="1"/>
            <a:ext cx="1123653" cy="189616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760EF9B-B2C7-4D1B-9F9C-4F811571684E}"/>
              </a:ext>
            </a:extLst>
          </p:cNvPr>
          <p:cNvSpPr/>
          <p:nvPr/>
        </p:nvSpPr>
        <p:spPr>
          <a:xfrm>
            <a:off x="-16284" y="2085769"/>
            <a:ext cx="6869305" cy="175846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 b="1" dirty="0"/>
          </a:p>
        </p:txBody>
      </p:sp>
      <p:sp>
        <p:nvSpPr>
          <p:cNvPr id="44" name="Text Box 1108"/>
          <p:cNvSpPr txBox="1">
            <a:spLocks noChangeArrowheads="1"/>
          </p:cNvSpPr>
          <p:nvPr/>
        </p:nvSpPr>
        <p:spPr bwMode="auto">
          <a:xfrm>
            <a:off x="-10631" y="1667544"/>
            <a:ext cx="6858001" cy="42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167" b="1" spc="-325" dirty="0">
                <a:ln/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rPr>
              <a:t>～　開 催 概 要　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5CFAA9-EF06-486C-B40F-76CCBCD5C55F}"/>
              </a:ext>
            </a:extLst>
          </p:cNvPr>
          <p:cNvSpPr txBox="1"/>
          <p:nvPr/>
        </p:nvSpPr>
        <p:spPr>
          <a:xfrm>
            <a:off x="93577" y="2141096"/>
            <a:ext cx="6807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itchFamily="50" charset="-128"/>
                <a:ea typeface="Meiryo UI" pitchFamily="50" charset="-128"/>
              </a:rPr>
              <a:t>日時：</a:t>
            </a:r>
            <a:r>
              <a:rPr lang="en-US" altLang="ja-JP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12</a:t>
            </a:r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日（水）、</a:t>
            </a:r>
            <a:r>
              <a:rPr lang="en-US" altLang="ja-JP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12</a:t>
            </a:r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9</a:t>
            </a:r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日（木）</a:t>
            </a:r>
            <a:r>
              <a:rPr lang="en-US" altLang="ja-JP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9:30~17:00</a:t>
            </a:r>
          </a:p>
          <a:p>
            <a:r>
              <a:rPr lang="ja-JP" altLang="en-US" sz="2000" b="1" dirty="0">
                <a:latin typeface="Meiryo UI" pitchFamily="50" charset="-128"/>
                <a:ea typeface="Meiryo UI" pitchFamily="50" charset="-128"/>
              </a:rPr>
              <a:t>内容：</a:t>
            </a:r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完全予約制　</a:t>
            </a:r>
            <a:r>
              <a:rPr lang="en-US" altLang="ja-JP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時間</a:t>
            </a:r>
            <a:r>
              <a:rPr lang="en-US" altLang="ja-JP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組（</a:t>
            </a:r>
            <a:r>
              <a:rPr lang="en-US" altLang="ja-JP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名以内）</a:t>
            </a:r>
            <a:endParaRPr lang="en-US" altLang="ja-JP" sz="2000" b="1" dirty="0">
              <a:solidFill>
                <a:srgbClr val="0000FF"/>
              </a:solidFill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　　　　　</a:t>
            </a:r>
            <a:r>
              <a:rPr lang="en-US" altLang="ja-JP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組（組間</a:t>
            </a:r>
            <a:r>
              <a:rPr lang="en-US" altLang="ja-JP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30</a:t>
            </a:r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分清掃）</a:t>
            </a:r>
            <a:endParaRPr lang="en-US" altLang="ja-JP" sz="2000" b="1" dirty="0">
              <a:solidFill>
                <a:srgbClr val="0000FF"/>
              </a:solidFill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　　　　　開場見学（実機体験）・導入事例紹介</a:t>
            </a:r>
            <a:endParaRPr lang="en-US" altLang="ja-JP" sz="2000" b="1" dirty="0">
              <a:solidFill>
                <a:srgbClr val="0000FF"/>
              </a:solidFill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b="1" dirty="0">
                <a:latin typeface="Meiryo UI" pitchFamily="50" charset="-128"/>
                <a:ea typeface="Meiryo UI" pitchFamily="50" charset="-128"/>
              </a:rPr>
              <a:t>会場：</a:t>
            </a:r>
            <a:r>
              <a:rPr lang="ja-JP" altLang="en-US" sz="2000" b="1" dirty="0">
                <a:solidFill>
                  <a:srgbClr val="0000FF"/>
                </a:solidFill>
                <a:latin typeface="Meiryo UI" pitchFamily="50" charset="-128"/>
                <a:ea typeface="Meiryo UI" pitchFamily="50" charset="-128"/>
              </a:rPr>
              <a:t>東芝テック関西支社ショールーム　新大阪</a:t>
            </a:r>
            <a:endParaRPr lang="en-US" altLang="ja-JP" sz="2000" b="1" dirty="0">
              <a:solidFill>
                <a:srgbClr val="0000FF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DACE0C1B-5BD4-489A-B6A9-F04B69264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4" y="-66506"/>
            <a:ext cx="1717092" cy="6193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7B34DE-897C-430F-89A8-B4E538E5D60A}"/>
              </a:ext>
            </a:extLst>
          </p:cNvPr>
          <p:cNvSpPr txBox="1"/>
          <p:nvPr/>
        </p:nvSpPr>
        <p:spPr>
          <a:xfrm>
            <a:off x="-22820" y="688742"/>
            <a:ext cx="6863654" cy="830997"/>
          </a:xfrm>
          <a:prstGeom prst="rect">
            <a:avLst/>
          </a:prstGeom>
          <a:noFill/>
          <a:effectLst>
            <a:outerShdw dist="38100" dir="2700000" algn="tl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4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RFID</a:t>
            </a:r>
            <a:r>
              <a:rPr lang="ja-JP" altLang="en-US" sz="4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体験会のご案内</a:t>
            </a:r>
          </a:p>
        </p:txBody>
      </p:sp>
      <p:sp>
        <p:nvSpPr>
          <p:cNvPr id="16" name="爆発: 14 pt 15">
            <a:extLst>
              <a:ext uri="{FF2B5EF4-FFF2-40B4-BE49-F238E27FC236}">
                <a16:creationId xmlns:a16="http://schemas.microsoft.com/office/drawing/2014/main" id="{3B49FE83-31BB-4BBE-B4C5-8DBDC83BDFBA}"/>
              </a:ext>
            </a:extLst>
          </p:cNvPr>
          <p:cNvSpPr/>
          <p:nvPr/>
        </p:nvSpPr>
        <p:spPr>
          <a:xfrm>
            <a:off x="4619000" y="2348679"/>
            <a:ext cx="2281678" cy="84767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日間</a:t>
            </a:r>
            <a:endParaRPr kumimoji="1"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組限定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BAB306B-A2E8-40EC-966B-F04C0F369B34}"/>
              </a:ext>
            </a:extLst>
          </p:cNvPr>
          <p:cNvSpPr/>
          <p:nvPr/>
        </p:nvSpPr>
        <p:spPr>
          <a:xfrm>
            <a:off x="1" y="9505891"/>
            <a:ext cx="6858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pic>
        <p:nvPicPr>
          <p:cNvPr id="28" name="Picture 30" descr="U:\B．販促\販売促進\07．機器画像データ\02．線画（WMF）\00．ロゴ（社名・製品）\営業担当作成チラシ用ロゴWMF\商品カタログ用_東芝ロゴ社名ロゴ_RB.wmf">
            <a:extLst>
              <a:ext uri="{FF2B5EF4-FFF2-40B4-BE49-F238E27FC236}">
                <a16:creationId xmlns:a16="http://schemas.microsoft.com/office/drawing/2014/main" id="{6DA0A66C-D5A2-4C80-9627-BE4BCC89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60" y="9575318"/>
            <a:ext cx="2904728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EB3FE48-B2C7-4B37-A785-EE85C9E81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94" y="6908523"/>
            <a:ext cx="3203340" cy="24593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CFB254-C97C-4C33-B464-CDFDC5F9F290}"/>
              </a:ext>
            </a:extLst>
          </p:cNvPr>
          <p:cNvSpPr txBox="1"/>
          <p:nvPr/>
        </p:nvSpPr>
        <p:spPr>
          <a:xfrm>
            <a:off x="70251" y="4954932"/>
            <a:ext cx="5407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+mn-ea"/>
              </a:rPr>
              <a:t>[</a:t>
            </a:r>
            <a:r>
              <a:rPr kumimoji="1" lang="ja-JP" altLang="en-US" sz="1400" b="1" dirty="0">
                <a:latin typeface="+mn-ea"/>
              </a:rPr>
              <a:t>お申込み方法</a:t>
            </a:r>
            <a:r>
              <a:rPr kumimoji="1" lang="en-US" altLang="ja-JP" sz="1400" b="1" dirty="0">
                <a:latin typeface="+mn-ea"/>
              </a:rPr>
              <a:t>]</a:t>
            </a:r>
          </a:p>
          <a:p>
            <a:r>
              <a:rPr lang="ja-JP" altLang="en-US" sz="1400" dirty="0">
                <a:latin typeface="+mn-ea"/>
              </a:rPr>
              <a:t>１．下記</a:t>
            </a:r>
            <a:r>
              <a:rPr lang="en-US" altLang="ja-JP" sz="1400" dirty="0">
                <a:latin typeface="+mn-ea"/>
              </a:rPr>
              <a:t>URL</a:t>
            </a:r>
            <a:r>
              <a:rPr lang="ja-JP" altLang="en-US" sz="1400" dirty="0">
                <a:latin typeface="+mn-ea"/>
              </a:rPr>
              <a:t>から社名・代表者名・</a:t>
            </a:r>
            <a:r>
              <a:rPr lang="en-US" altLang="ja-JP" sz="1400" dirty="0" err="1">
                <a:latin typeface="+mn-ea"/>
              </a:rPr>
              <a:t>emal</a:t>
            </a:r>
            <a:r>
              <a:rPr lang="ja-JP" altLang="en-US" sz="1400" dirty="0">
                <a:latin typeface="+mn-ea"/>
              </a:rPr>
              <a:t>・人数・希望</a:t>
            </a:r>
            <a:r>
              <a:rPr lang="en-US" altLang="ja-JP" sz="1400" dirty="0">
                <a:latin typeface="+mn-ea"/>
              </a:rPr>
              <a:t>No</a:t>
            </a:r>
            <a:r>
              <a:rPr lang="ja-JP" altLang="en-US" sz="1400" dirty="0">
                <a:latin typeface="+mn-ea"/>
              </a:rPr>
              <a:t>を入力</a:t>
            </a:r>
            <a:endParaRPr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（</a:t>
            </a:r>
            <a:r>
              <a:rPr kumimoji="1" lang="en-US" altLang="ja-JP" sz="1400" dirty="0">
                <a:latin typeface="+mn-ea"/>
              </a:rPr>
              <a:t>QR</a:t>
            </a:r>
            <a:r>
              <a:rPr kumimoji="1" lang="ja-JP" altLang="en-US" sz="1400" dirty="0">
                <a:latin typeface="+mn-ea"/>
              </a:rPr>
              <a:t>読取り携帯</a:t>
            </a:r>
            <a:r>
              <a:rPr lang="ja-JP" altLang="en-US" sz="1400" dirty="0">
                <a:latin typeface="+mn-ea"/>
              </a:rPr>
              <a:t>から申し込みもできます</a:t>
            </a:r>
            <a:r>
              <a:rPr kumimoji="1" lang="ja-JP" altLang="en-US" sz="1400" dirty="0">
                <a:latin typeface="+mn-ea"/>
              </a:rPr>
              <a:t>）</a:t>
            </a:r>
            <a:endParaRPr kumimoji="1"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お申込み</a:t>
            </a:r>
            <a:r>
              <a:rPr lang="en-US" altLang="ja-JP" sz="1400" dirty="0">
                <a:latin typeface="+mn-ea"/>
              </a:rPr>
              <a:t>URL</a:t>
            </a:r>
            <a:r>
              <a:rPr lang="ja-JP" altLang="en-US" sz="1400" dirty="0">
                <a:latin typeface="+mn-ea"/>
              </a:rPr>
              <a:t>：</a:t>
            </a:r>
            <a:r>
              <a:rPr lang="en-US" altLang="ja-JP" sz="1400" dirty="0">
                <a:latin typeface="+mn-ea"/>
                <a:hlinkClick r:id="rId7"/>
              </a:rPr>
              <a:t>https://toshibatec.web-tools.biz/kannsaiAI_RFID/</a:t>
            </a:r>
            <a:endParaRPr lang="en-US" altLang="ja-JP" sz="1400" dirty="0">
              <a:latin typeface="+mn-ea"/>
            </a:endParaRPr>
          </a:p>
          <a:p>
            <a:endParaRPr kumimoji="1"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２．下記ｅｍａｉｌまで直接見学希望を送信</a:t>
            </a:r>
            <a:endParaRPr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　　貴社名・お名前・人数希望</a:t>
            </a:r>
            <a:r>
              <a:rPr kumimoji="1" lang="en-US" altLang="ja-JP" sz="1400" dirty="0">
                <a:latin typeface="+mn-ea"/>
              </a:rPr>
              <a:t>No</a:t>
            </a:r>
            <a:r>
              <a:rPr kumimoji="1" lang="ja-JP" altLang="en-US" sz="1400" dirty="0">
                <a:latin typeface="+mn-ea"/>
              </a:rPr>
              <a:t>を記載願います</a:t>
            </a:r>
            <a:endParaRPr kumimoji="1"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お申込み</a:t>
            </a:r>
            <a:r>
              <a:rPr lang="en-US" altLang="ja-JP" sz="1400" dirty="0">
                <a:latin typeface="+mn-ea"/>
              </a:rPr>
              <a:t>e-mail</a:t>
            </a:r>
            <a:r>
              <a:rPr lang="ja-JP" altLang="en-US" sz="1400" dirty="0">
                <a:latin typeface="+mn-ea"/>
              </a:rPr>
              <a:t>：</a:t>
            </a:r>
            <a:r>
              <a:rPr lang="en-US" altLang="ja-JP" sz="1400" dirty="0">
                <a:latin typeface="+mn-ea"/>
              </a:rPr>
              <a:t>Shoichi_Katoh@toshibatec.co.jp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598643F4-0451-4350-A4DD-6CA954B5A4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5490" y="7185247"/>
            <a:ext cx="2462492" cy="2182577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37" name="図 36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CE095325-CDBE-48B0-8842-468BCABE3B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1337052"/>
            <a:ext cx="464986" cy="694158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DDC1FCF-2571-4936-8E24-8570D2377DBA}"/>
              </a:ext>
            </a:extLst>
          </p:cNvPr>
          <p:cNvSpPr txBox="1"/>
          <p:nvPr/>
        </p:nvSpPr>
        <p:spPr>
          <a:xfrm>
            <a:off x="4115490" y="6285216"/>
            <a:ext cx="2956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展示会場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大阪市淀川区宮原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4-1-6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アクロス新大阪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7F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06-4807-6576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6C7611E9-4C8D-48B5-A0A4-1ACB985E8C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630">
            <a:off x="2625808" y="4067093"/>
            <a:ext cx="782550" cy="916454"/>
          </a:xfrm>
          <a:prstGeom prst="rect">
            <a:avLst/>
          </a:prstGeom>
        </p:spPr>
      </p:pic>
      <p:pic>
        <p:nvPicPr>
          <p:cNvPr id="41" name="図 4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D80C658-001A-4EAA-BE66-BCAF495136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90" y="4088717"/>
            <a:ext cx="709097" cy="874695"/>
          </a:xfrm>
          <a:prstGeom prst="rect">
            <a:avLst/>
          </a:prstGeom>
        </p:spPr>
      </p:pic>
      <p:pic>
        <p:nvPicPr>
          <p:cNvPr id="42" name="Picture 3" descr="C:\Users\z04669ec\Desktop\名称未設定-1.png">
            <a:extLst>
              <a:ext uri="{FF2B5EF4-FFF2-40B4-BE49-F238E27FC236}">
                <a16:creationId xmlns:a16="http://schemas.microsoft.com/office/drawing/2014/main" id="{8E5E51C2-5442-450D-B41C-CBF86F6D2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3683147">
            <a:off x="2262763" y="4249200"/>
            <a:ext cx="419612" cy="419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2BB92B8A-9864-4073-8197-F6B3E60F11AA}"/>
              </a:ext>
            </a:extLst>
          </p:cNvPr>
          <p:cNvSpPr/>
          <p:nvPr/>
        </p:nvSpPr>
        <p:spPr>
          <a:xfrm rot="288370">
            <a:off x="570247" y="3818873"/>
            <a:ext cx="2172307" cy="1149532"/>
          </a:xfrm>
          <a:prstGeom prst="ellipse">
            <a:avLst/>
          </a:prstGeom>
          <a:solidFill>
            <a:srgbClr val="0000FF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爆発: 14 pt 20">
            <a:extLst>
              <a:ext uri="{FF2B5EF4-FFF2-40B4-BE49-F238E27FC236}">
                <a16:creationId xmlns:a16="http://schemas.microsoft.com/office/drawing/2014/main" id="{0D111E0F-C1E4-4394-B7C2-BBA6BFE7B44C}"/>
              </a:ext>
            </a:extLst>
          </p:cNvPr>
          <p:cNvSpPr/>
          <p:nvPr/>
        </p:nvSpPr>
        <p:spPr>
          <a:xfrm>
            <a:off x="1579075" y="63030"/>
            <a:ext cx="2789603" cy="84767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物流改善に効く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 descr="QR コード&#10;&#10;自動的に生成された説明">
            <a:extLst>
              <a:ext uri="{FF2B5EF4-FFF2-40B4-BE49-F238E27FC236}">
                <a16:creationId xmlns:a16="http://schemas.microsoft.com/office/drawing/2014/main" id="{6C1BBF49-C0BB-42CA-B088-BB0CD7F63D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35" y="5172914"/>
            <a:ext cx="894321" cy="8943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コネクタ 17"/>
          <p:cNvCxnSpPr>
            <a:cxnSpLocks/>
          </p:cNvCxnSpPr>
          <p:nvPr/>
        </p:nvCxnSpPr>
        <p:spPr>
          <a:xfrm>
            <a:off x="-285750" y="683768"/>
            <a:ext cx="7143750" cy="19302"/>
          </a:xfrm>
          <a:prstGeom prst="line">
            <a:avLst/>
          </a:prstGeom>
          <a:ln w="38100">
            <a:gradFill flip="none" rotWithShape="1">
              <a:gsLst>
                <a:gs pos="0">
                  <a:srgbClr val="00B0F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タイトル 1"/>
          <p:cNvSpPr txBox="1">
            <a:spLocks/>
          </p:cNvSpPr>
          <p:nvPr/>
        </p:nvSpPr>
        <p:spPr>
          <a:xfrm>
            <a:off x="36612" y="75215"/>
            <a:ext cx="3320380" cy="5302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ja-JP" altLang="en-US" sz="3033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展示内容</a:t>
            </a:r>
            <a:endParaRPr lang="ja-JP" altLang="en-US" sz="975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2470F7-57C9-4B9F-887C-C52786F63836}"/>
              </a:ext>
            </a:extLst>
          </p:cNvPr>
          <p:cNvSpPr txBox="1"/>
          <p:nvPr/>
        </p:nvSpPr>
        <p:spPr>
          <a:xfrm>
            <a:off x="48617" y="683768"/>
            <a:ext cx="452450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67" dirty="0">
                <a:solidFill>
                  <a:srgbClr val="0000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トンネルゲート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039BCA5-A884-4488-BECE-F3FC13F43CEF}"/>
              </a:ext>
            </a:extLst>
          </p:cNvPr>
          <p:cNvSpPr txBox="1"/>
          <p:nvPr/>
        </p:nvSpPr>
        <p:spPr>
          <a:xfrm>
            <a:off x="48617" y="1625154"/>
            <a:ext cx="452450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67" dirty="0">
                <a:solidFill>
                  <a:srgbClr val="6600CC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ハンディターミナル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40C67C6-F75A-4C26-985B-7FB49EB3A51F}"/>
              </a:ext>
            </a:extLst>
          </p:cNvPr>
          <p:cNvSpPr txBox="1"/>
          <p:nvPr/>
        </p:nvSpPr>
        <p:spPr>
          <a:xfrm>
            <a:off x="90729" y="2598241"/>
            <a:ext cx="452450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67" dirty="0">
                <a:solidFill>
                  <a:srgbClr val="CC0099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簡易ゲート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DA6DAE0-3E65-4A1D-AFDA-30C784CE40A0}"/>
              </a:ext>
            </a:extLst>
          </p:cNvPr>
          <p:cNvSpPr txBox="1"/>
          <p:nvPr/>
        </p:nvSpPr>
        <p:spPr>
          <a:xfrm>
            <a:off x="90729" y="3486714"/>
            <a:ext cx="452450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67" dirty="0">
                <a:solidFill>
                  <a:srgbClr val="FF006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貸出管理システム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49DF713-91B6-43F4-93DF-8C161C2AB230}"/>
              </a:ext>
            </a:extLst>
          </p:cNvPr>
          <p:cNvSpPr txBox="1"/>
          <p:nvPr/>
        </p:nvSpPr>
        <p:spPr>
          <a:xfrm>
            <a:off x="71884" y="4509244"/>
            <a:ext cx="452450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67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物流システム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F5F02C9-72E1-4216-AC20-EC78E581587E}"/>
              </a:ext>
            </a:extLst>
          </p:cNvPr>
          <p:cNvSpPr txBox="1"/>
          <p:nvPr/>
        </p:nvSpPr>
        <p:spPr>
          <a:xfrm>
            <a:off x="112490" y="5457056"/>
            <a:ext cx="452450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67" dirty="0">
                <a:solidFill>
                  <a:srgbClr val="CC33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ラベルプリンタ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31ED098-5D0B-43C6-B77F-CDEAC7310D85}"/>
              </a:ext>
            </a:extLst>
          </p:cNvPr>
          <p:cNvSpPr txBox="1"/>
          <p:nvPr/>
        </p:nvSpPr>
        <p:spPr>
          <a:xfrm>
            <a:off x="114764" y="6231563"/>
            <a:ext cx="452450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67" dirty="0">
                <a:solidFill>
                  <a:srgbClr val="CC99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棚卸システム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912B15D-3E80-4D9F-8FB9-78DAE51D83BA}"/>
              </a:ext>
            </a:extLst>
          </p:cNvPr>
          <p:cNvSpPr txBox="1"/>
          <p:nvPr/>
        </p:nvSpPr>
        <p:spPr>
          <a:xfrm>
            <a:off x="112490" y="7083010"/>
            <a:ext cx="452450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67" dirty="0">
                <a:solidFill>
                  <a:srgbClr val="0099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事例紹介コーナー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C3849E0-7A64-450F-94FA-F559129E16CD}"/>
              </a:ext>
            </a:extLst>
          </p:cNvPr>
          <p:cNvSpPr txBox="1"/>
          <p:nvPr/>
        </p:nvSpPr>
        <p:spPr>
          <a:xfrm>
            <a:off x="230645" y="1036881"/>
            <a:ext cx="5368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物流シーンの入荷・返品業務を劇的に変える東芝テック製トンネルゲート。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何故、様々な現場で採用されるのかをご覧いただけます。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C7CF070-1518-40C2-A2B3-F978F502049B}"/>
              </a:ext>
            </a:extLst>
          </p:cNvPr>
          <p:cNvSpPr txBox="1"/>
          <p:nvPr/>
        </p:nvSpPr>
        <p:spPr>
          <a:xfrm>
            <a:off x="230645" y="2072680"/>
            <a:ext cx="5739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月プレスリリースしたばかりの東芝テック新製品はもちろん、他社機器も同時展示いたします。見比べていただき貴社現場に合うのはどれか？を検証できます。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53C1B17-17F2-4E42-8164-0D3099A67423}"/>
              </a:ext>
            </a:extLst>
          </p:cNvPr>
          <p:cNvSpPr txBox="1"/>
          <p:nvPr/>
        </p:nvSpPr>
        <p:spPr>
          <a:xfrm>
            <a:off x="279187" y="2977901"/>
            <a:ext cx="55862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組立型簡易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RFID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ゲートを展示しております。簡易組立型なのでどんな現場でも施工工事無く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RFID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ゲートの設置が可能です。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5D541BD-A667-4010-9107-8C831B354909}"/>
              </a:ext>
            </a:extLst>
          </p:cNvPr>
          <p:cNvSpPr txBox="1"/>
          <p:nvPr/>
        </p:nvSpPr>
        <p:spPr>
          <a:xfrm>
            <a:off x="279187" y="3902041"/>
            <a:ext cx="4555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RFID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活用で多い事例、パソコンや検査装置等、社内設備の持ち出し管理、レンタル品の管理等、に使えるパッケージソフトをご紹介します。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8210D04-4B98-4D35-BB41-4F4FC5889DAB}"/>
              </a:ext>
            </a:extLst>
          </p:cNvPr>
          <p:cNvSpPr txBox="1"/>
          <p:nvPr/>
        </p:nvSpPr>
        <p:spPr>
          <a:xfrm>
            <a:off x="230644" y="4965964"/>
            <a:ext cx="5862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東芝テックパッケージソフト「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RFID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ロジスパート」を展示します。現在の物流システムはそのままに、入庫・ピッキングといった現場作業を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RFID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対応にできるツールを紹介します。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07CBE9-BCE9-4160-B1AA-07DFF4F75ACB}"/>
              </a:ext>
            </a:extLst>
          </p:cNvPr>
          <p:cNvSpPr txBox="1"/>
          <p:nvPr/>
        </p:nvSpPr>
        <p:spPr>
          <a:xfrm>
            <a:off x="305224" y="5842778"/>
            <a:ext cx="52191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RFID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ラベルにエンコードしながら発行するプリンタをご紹介します。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6D82C99-69C0-499E-8AB3-1DA85F9C72A9}"/>
              </a:ext>
            </a:extLst>
          </p:cNvPr>
          <p:cNvSpPr txBox="1"/>
          <p:nvPr/>
        </p:nvSpPr>
        <p:spPr>
          <a:xfrm>
            <a:off x="287340" y="6657446"/>
            <a:ext cx="53139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棚卸したデータを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CSV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吐き出し・・・に特化した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RFID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入門的ソフトをご紹介します。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1B1BEAA-517C-432A-8A67-53FEFC3FB3C2}"/>
              </a:ext>
            </a:extLst>
          </p:cNvPr>
          <p:cNvSpPr txBox="1"/>
          <p:nvPr/>
        </p:nvSpPr>
        <p:spPr>
          <a:xfrm>
            <a:off x="209760" y="7543545"/>
            <a:ext cx="4809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様々な現場で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RFID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の導入・支援を行ってきたスタッフが在席しておりますので、ご相談シーンに近い事例や提案内容をご紹介いたします。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B31CDA2-2F89-4E0D-A593-132BBA2CD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46" t="39428" r="36769" b="16601"/>
          <a:stretch/>
        </p:blipFill>
        <p:spPr>
          <a:xfrm>
            <a:off x="5163188" y="861610"/>
            <a:ext cx="1744061" cy="1135539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9663D0C-CBCA-4580-B812-8B11A630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088" y="2435948"/>
            <a:ext cx="637256" cy="44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CEACBF0-2A4E-4C52-9842-F37C08626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27" y="5262721"/>
            <a:ext cx="1112495" cy="53460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0AD73D2-8189-4876-8C14-47180E9DA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983" y="3793057"/>
            <a:ext cx="1342101" cy="658074"/>
          </a:xfrm>
          <a:prstGeom prst="rect">
            <a:avLst/>
          </a:prstGeom>
        </p:spPr>
      </p:pic>
      <p:pic>
        <p:nvPicPr>
          <p:cNvPr id="28" name="図 27" descr="プリンターの写真&#10;&#10;自動的に生成された説明">
            <a:extLst>
              <a:ext uri="{FF2B5EF4-FFF2-40B4-BE49-F238E27FC236}">
                <a16:creationId xmlns:a16="http://schemas.microsoft.com/office/drawing/2014/main" id="{3D94ADA6-2939-4569-BE0F-B12E8DAA2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971" y="5467201"/>
            <a:ext cx="762217" cy="76221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D6408A7-94EE-47A8-9E69-3038A7A1E3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92" y="6416734"/>
            <a:ext cx="874681" cy="491763"/>
          </a:xfrm>
          <a:prstGeom prst="rect">
            <a:avLst/>
          </a:prstGeom>
        </p:spPr>
      </p:pic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DB8FC2C-3382-4FE2-AE3B-CDF9656A80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83" y="78707"/>
            <a:ext cx="518410" cy="624363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14CA60D-AEDC-4421-892B-9F9F9368CA04}"/>
              </a:ext>
            </a:extLst>
          </p:cNvPr>
          <p:cNvSpPr/>
          <p:nvPr/>
        </p:nvSpPr>
        <p:spPr>
          <a:xfrm>
            <a:off x="1" y="9505891"/>
            <a:ext cx="6858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pic>
        <p:nvPicPr>
          <p:cNvPr id="32" name="Picture 30" descr="U:\B．販促\販売促進\07．機器画像データ\02．線画（WMF）\00．ロゴ（社名・製品）\営業担当作成チラシ用ロゴWMF\商品カタログ用_東芝ロゴ社名ロゴ_RB.wmf">
            <a:extLst>
              <a:ext uri="{FF2B5EF4-FFF2-40B4-BE49-F238E27FC236}">
                <a16:creationId xmlns:a16="http://schemas.microsoft.com/office/drawing/2014/main" id="{A329D0F5-F040-4992-B10A-5A4E4487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60" y="9575318"/>
            <a:ext cx="2904728" cy="19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C:\Users\z04669ec\Desktop\名称未設定-1.png">
            <a:extLst>
              <a:ext uri="{FF2B5EF4-FFF2-40B4-BE49-F238E27FC236}">
                <a16:creationId xmlns:a16="http://schemas.microsoft.com/office/drawing/2014/main" id="{B2B4152E-4611-49FA-8E67-AB1E9515D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46262">
            <a:off x="4728324" y="2385559"/>
            <a:ext cx="419612" cy="419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D897BD0-6FDF-4F2C-8388-E32174956A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6793" y="2755546"/>
            <a:ext cx="739184" cy="958942"/>
          </a:xfrm>
          <a:prstGeom prst="rect">
            <a:avLst/>
          </a:prstGeom>
        </p:spPr>
      </p:pic>
      <p:sp>
        <p:nvSpPr>
          <p:cNvPr id="10" name="星: 12 pt 9">
            <a:extLst>
              <a:ext uri="{FF2B5EF4-FFF2-40B4-BE49-F238E27FC236}">
                <a16:creationId xmlns:a16="http://schemas.microsoft.com/office/drawing/2014/main" id="{6475D8F9-C0F3-46A5-AF3E-5DD5D58AB809}"/>
              </a:ext>
            </a:extLst>
          </p:cNvPr>
          <p:cNvSpPr/>
          <p:nvPr/>
        </p:nvSpPr>
        <p:spPr>
          <a:xfrm>
            <a:off x="4766336" y="7062317"/>
            <a:ext cx="2120913" cy="1135539"/>
          </a:xfrm>
          <a:prstGeom prst="star1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その他金属対応タグ等多数展示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099027-5F97-4203-915B-6F0478A6C06D}"/>
              </a:ext>
            </a:extLst>
          </p:cNvPr>
          <p:cNvSpPr txBox="1"/>
          <p:nvPr/>
        </p:nvSpPr>
        <p:spPr>
          <a:xfrm>
            <a:off x="396977" y="8342516"/>
            <a:ext cx="606404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事務局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・お問合せ先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東芝テック関西支社オートＩＤ営業部　加藤・井藤・山内・高橋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06-4807-6576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（折り返し）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e-mail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Shoichi_Katoh@toshibatec.co.jp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26DAFCC-CC47-43A8-8AAE-E222491913D5}">
  <ds:schemaRefs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E5CC6E8-CE3A-477B-B34A-A93C0CBEB7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FDA13F-C482-4A93-83CD-8A31CEFDF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455</Words>
  <Application>Microsoft Office PowerPoint</Application>
  <PresentationFormat>A4 210 x 297 mm</PresentationFormat>
  <Paragraphs>45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HGS創英角ｺﾞｼｯｸUB</vt:lpstr>
      <vt:lpstr>Meiryo UI</vt:lpstr>
      <vt:lpstr>ＭＳ Ｐゴシック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熊田</dc:creator>
  <cp:lastModifiedBy>立花 慎一朗</cp:lastModifiedBy>
  <cp:revision>305</cp:revision>
  <cp:lastPrinted>2021-08-04T00:08:21Z</cp:lastPrinted>
  <dcterms:created xsi:type="dcterms:W3CDTF">2015-09-29T04:11:26Z</dcterms:created>
  <dcterms:modified xsi:type="dcterms:W3CDTF">2021-11-04T02:39:31Z</dcterms:modified>
</cp:coreProperties>
</file>