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0" r:id="rId4"/>
  </p:sldMasterIdLst>
  <p:sldIdLst>
    <p:sldId id="259" r:id="rId5"/>
  </p:sldIdLst>
  <p:sldSz cx="6858000" cy="9144000" type="screen4x3"/>
  <p:notesSz cx="6797675" cy="9926638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Trebuchet MS" pitchFamily="34" charset="0"/>
        <a:ea typeface="ＭＳ Ｐゴシック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Trebuchet MS" pitchFamily="34" charset="0"/>
        <a:ea typeface="ＭＳ Ｐゴシック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Trebuchet MS" pitchFamily="34" charset="0"/>
        <a:ea typeface="ＭＳ Ｐゴシック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Trebuchet MS" pitchFamily="34" charset="0"/>
        <a:ea typeface="ＭＳ Ｐゴシック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Trebuchet MS" pitchFamily="34" charset="0"/>
        <a:ea typeface="ＭＳ Ｐゴシック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Trebuchet MS" pitchFamily="34" charset="0"/>
        <a:ea typeface="ＭＳ Ｐゴシック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Trebuchet MS" pitchFamily="34" charset="0"/>
        <a:ea typeface="ＭＳ Ｐゴシック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Trebuchet MS" pitchFamily="34" charset="0"/>
        <a:ea typeface="ＭＳ Ｐゴシック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Trebuchet MS" pitchFamily="34" charset="0"/>
        <a:ea typeface="ＭＳ Ｐゴシック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374FD"/>
    <a:srgbClr val="000000"/>
    <a:srgbClr val="FF3300"/>
    <a:srgbClr val="3992FD"/>
    <a:srgbClr val="FFFF99"/>
    <a:srgbClr val="FFFF66"/>
    <a:srgbClr val="025FD0"/>
    <a:srgbClr val="00FF00"/>
    <a:srgbClr val="FF6600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D3AEE07-B7A7-4074-801D-9D0A5CC53FFA}" v="1" dt="2021-05-24T01:55:10.736"/>
    <p1510:client id="{B8F2E3A4-C919-4723-94CA-8656546C5863}" v="2" dt="2021-05-24T01:49:42.118"/>
    <p1510:client id="{CEB170E1-708A-4642-9B17-5DB21E79865A}" v="8" dt="2021-05-24T01:47:35.687"/>
    <p1510:client id="{E9D58949-2B44-4115-828E-FB822DB6A430}" v="5" dt="2021-05-24T01:53:51.04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8603FDC-E32A-4AB5-989C-0864C3EAD2B8}" styleName="テーマ スタイル 2 - アクセント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7" d="100"/>
          <a:sy n="97" d="100"/>
        </p:scale>
        <p:origin x="3453" y="82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14350" y="2839917"/>
            <a:ext cx="5829300" cy="1960685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28700" y="5181601"/>
            <a:ext cx="4800600" cy="2337289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/>
              <a:t>マスター サブタイトルの書式設定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528095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66346"/>
            <a:ext cx="6172200" cy="152400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342900" y="2133600"/>
            <a:ext cx="6172200" cy="6034454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29868901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4972050" y="366346"/>
            <a:ext cx="1543050" cy="7801708"/>
          </a:xfrm>
          <a:prstGeom prst="rect">
            <a:avLst/>
          </a:prstGeo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342900" y="366346"/>
            <a:ext cx="4476750" cy="780170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28968355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66346"/>
            <a:ext cx="6172200" cy="152400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42900" y="2133600"/>
            <a:ext cx="6172200" cy="6034454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26860630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41338" y="5876194"/>
            <a:ext cx="5829300" cy="1815612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41338" y="3875943"/>
            <a:ext cx="5829300" cy="200025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28764396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66346"/>
            <a:ext cx="6172200" cy="152400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342900" y="2133600"/>
            <a:ext cx="3009900" cy="6034454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505200" y="2133600"/>
            <a:ext cx="3009900" cy="6034454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33609792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66346"/>
            <a:ext cx="6172200" cy="1524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047143"/>
            <a:ext cx="3030538" cy="852854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42900" y="2899998"/>
            <a:ext cx="3030538" cy="5268057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484566" y="2047143"/>
            <a:ext cx="3030537" cy="852854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484566" y="2899998"/>
            <a:ext cx="3030537" cy="5268057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21921375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66346"/>
            <a:ext cx="6172200" cy="152400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73118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372325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63417"/>
            <a:ext cx="2255838" cy="1550377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681288" y="363416"/>
            <a:ext cx="3833812" cy="7804638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342900" y="1913792"/>
            <a:ext cx="2255838" cy="62542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38497796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344613" y="6400800"/>
            <a:ext cx="4114800" cy="7561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344613" y="817685"/>
            <a:ext cx="4114800" cy="54864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344613" y="7156938"/>
            <a:ext cx="4114800" cy="10726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3562123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1" name="Line 27"/>
          <p:cNvSpPr>
            <a:spLocks noChangeShapeType="1"/>
          </p:cNvSpPr>
          <p:nvPr userDrawn="1"/>
        </p:nvSpPr>
        <p:spPr bwMode="auto">
          <a:xfrm>
            <a:off x="0" y="6096000"/>
            <a:ext cx="6858000" cy="0"/>
          </a:xfrm>
          <a:prstGeom prst="line">
            <a:avLst/>
          </a:prstGeom>
          <a:noFill/>
          <a:ln w="3175">
            <a:solidFill>
              <a:srgbClr val="EAEAEA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>
              <a:solidFill>
                <a:srgbClr val="000000"/>
              </a:solidFill>
              <a:latin typeface="Arial" charset="0"/>
              <a:ea typeface="ＭＳ Ｐゴシック" charset="-128"/>
            </a:endParaRPr>
          </a:p>
        </p:txBody>
      </p:sp>
      <p:sp>
        <p:nvSpPr>
          <p:cNvPr id="1052" name="Line 28"/>
          <p:cNvSpPr>
            <a:spLocks noChangeShapeType="1"/>
          </p:cNvSpPr>
          <p:nvPr userDrawn="1"/>
        </p:nvSpPr>
        <p:spPr bwMode="auto">
          <a:xfrm>
            <a:off x="0" y="3048000"/>
            <a:ext cx="6858000" cy="0"/>
          </a:xfrm>
          <a:prstGeom prst="line">
            <a:avLst/>
          </a:prstGeom>
          <a:noFill/>
          <a:ln w="3175">
            <a:solidFill>
              <a:srgbClr val="EAEAEA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>
              <a:solidFill>
                <a:srgbClr val="000000"/>
              </a:solidFill>
              <a:latin typeface="Arial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162222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1" r:id="rId1"/>
    <p:sldLayoutId id="2147483792" r:id="rId2"/>
    <p:sldLayoutId id="2147483793" r:id="rId3"/>
    <p:sldLayoutId id="2147483794" r:id="rId4"/>
    <p:sldLayoutId id="2147483795" r:id="rId5"/>
    <p:sldLayoutId id="2147483796" r:id="rId6"/>
    <p:sldLayoutId id="2147483797" r:id="rId7"/>
    <p:sldLayoutId id="2147483798" r:id="rId8"/>
    <p:sldLayoutId id="2147483799" r:id="rId9"/>
    <p:sldLayoutId id="2147483800" r:id="rId10"/>
    <p:sldLayoutId id="2147483801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kumimoji="1" sz="24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kumimoji="1" sz="2400" b="1">
          <a:solidFill>
            <a:schemeClr val="tx2"/>
          </a:solidFill>
          <a:latin typeface="メイリオ" pitchFamily="50" charset="-128"/>
          <a:ea typeface="メイリオ" pitchFamily="50" charset="-128"/>
          <a:cs typeface="メイリオ" pitchFamily="50" charset="-128"/>
        </a:defRPr>
      </a:lvl2pPr>
      <a:lvl3pPr algn="l" rtl="0" fontAlgn="base">
        <a:spcBef>
          <a:spcPct val="0"/>
        </a:spcBef>
        <a:spcAft>
          <a:spcPct val="0"/>
        </a:spcAft>
        <a:defRPr kumimoji="1" sz="2400" b="1">
          <a:solidFill>
            <a:schemeClr val="tx2"/>
          </a:solidFill>
          <a:latin typeface="メイリオ" pitchFamily="50" charset="-128"/>
          <a:ea typeface="メイリオ" pitchFamily="50" charset="-128"/>
          <a:cs typeface="メイリオ" pitchFamily="50" charset="-128"/>
        </a:defRPr>
      </a:lvl3pPr>
      <a:lvl4pPr algn="l" rtl="0" fontAlgn="base">
        <a:spcBef>
          <a:spcPct val="0"/>
        </a:spcBef>
        <a:spcAft>
          <a:spcPct val="0"/>
        </a:spcAft>
        <a:defRPr kumimoji="1" sz="2400" b="1">
          <a:solidFill>
            <a:schemeClr val="tx2"/>
          </a:solidFill>
          <a:latin typeface="メイリオ" pitchFamily="50" charset="-128"/>
          <a:ea typeface="メイリオ" pitchFamily="50" charset="-128"/>
          <a:cs typeface="メイリオ" pitchFamily="50" charset="-128"/>
        </a:defRPr>
      </a:lvl4pPr>
      <a:lvl5pPr algn="l" rtl="0" fontAlgn="base">
        <a:spcBef>
          <a:spcPct val="0"/>
        </a:spcBef>
        <a:spcAft>
          <a:spcPct val="0"/>
        </a:spcAft>
        <a:defRPr kumimoji="1" sz="2400" b="1">
          <a:solidFill>
            <a:schemeClr val="tx2"/>
          </a:solidFill>
          <a:latin typeface="メイリオ" pitchFamily="50" charset="-128"/>
          <a:ea typeface="メイリオ" pitchFamily="50" charset="-128"/>
          <a:cs typeface="メイリオ" pitchFamily="50" charset="-128"/>
        </a:defRPr>
      </a:lvl5pPr>
      <a:lvl6pPr marL="457200" algn="l" rtl="0" fontAlgn="base">
        <a:spcBef>
          <a:spcPct val="0"/>
        </a:spcBef>
        <a:spcAft>
          <a:spcPct val="0"/>
        </a:spcAft>
        <a:defRPr kumimoji="1" sz="2400" b="1">
          <a:solidFill>
            <a:schemeClr val="tx2"/>
          </a:solidFill>
          <a:latin typeface="メイリオ" pitchFamily="50" charset="-128"/>
          <a:ea typeface="メイリオ" pitchFamily="50" charset="-128"/>
          <a:cs typeface="メイリオ" pitchFamily="50" charset="-128"/>
        </a:defRPr>
      </a:lvl6pPr>
      <a:lvl7pPr marL="914400" algn="l" rtl="0" fontAlgn="base">
        <a:spcBef>
          <a:spcPct val="0"/>
        </a:spcBef>
        <a:spcAft>
          <a:spcPct val="0"/>
        </a:spcAft>
        <a:defRPr kumimoji="1" sz="2400" b="1">
          <a:solidFill>
            <a:schemeClr val="tx2"/>
          </a:solidFill>
          <a:latin typeface="メイリオ" pitchFamily="50" charset="-128"/>
          <a:ea typeface="メイリオ" pitchFamily="50" charset="-128"/>
          <a:cs typeface="メイリオ" pitchFamily="50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kumimoji="1" sz="2400" b="1">
          <a:solidFill>
            <a:schemeClr val="tx2"/>
          </a:solidFill>
          <a:latin typeface="メイリオ" pitchFamily="50" charset="-128"/>
          <a:ea typeface="メイリオ" pitchFamily="50" charset="-128"/>
          <a:cs typeface="メイリオ" pitchFamily="50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kumimoji="1" sz="2400" b="1">
          <a:solidFill>
            <a:schemeClr val="tx2"/>
          </a:solidFill>
          <a:latin typeface="メイリオ" pitchFamily="50" charset="-128"/>
          <a:ea typeface="メイリオ" pitchFamily="50" charset="-128"/>
          <a:cs typeface="メイリオ" pitchFamily="50" charset="-128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hyperlink" Target="mailto:s-tateno@jrfreight.co.jp" TargetMode="External"/><Relationship Id="rId7" Type="http://schemas.openxmlformats.org/officeDocument/2006/relationships/image" Target="../media/image3.jpeg"/><Relationship Id="rId2" Type="http://schemas.openxmlformats.org/officeDocument/2006/relationships/hyperlink" Target="https://forms.office.com/r/n0iGrviRmS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mailto:nittsu-syutoken-network@nipponexpressgroup.onmicrosoft.com" TargetMode="External"/><Relationship Id="rId11" Type="http://schemas.openxmlformats.org/officeDocument/2006/relationships/image" Target="../media/image7.png"/><Relationship Id="rId5" Type="http://schemas.openxmlformats.org/officeDocument/2006/relationships/image" Target="../media/image2.jpeg"/><Relationship Id="rId10" Type="http://schemas.openxmlformats.org/officeDocument/2006/relationships/image" Target="../media/image6.png"/><Relationship Id="rId4" Type="http://schemas.openxmlformats.org/officeDocument/2006/relationships/image" Target="../media/image1.png"/><Relationship Id="rId9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25" name="AutoShape 193"/>
          <p:cNvSpPr>
            <a:spLocks noChangeArrowheads="1"/>
          </p:cNvSpPr>
          <p:nvPr/>
        </p:nvSpPr>
        <p:spPr bwMode="auto">
          <a:xfrm>
            <a:off x="3520485" y="4636993"/>
            <a:ext cx="3071840" cy="204882"/>
          </a:xfrm>
          <a:prstGeom prst="roundRect">
            <a:avLst>
              <a:gd name="adj" fmla="val 50000"/>
            </a:avLst>
          </a:prstGeom>
          <a:solidFill>
            <a:srgbClr val="00008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ja-JP" altLang="en-US" sz="800" b="1" dirty="0">
                <a:solidFill>
                  <a:srgbClr val="FFFFFF"/>
                </a:solidFill>
                <a:latin typeface="Arial" charset="0"/>
                <a:ea typeface="メイリオ" pitchFamily="50" charset="-128"/>
                <a:cs typeface="メイリオ" pitchFamily="50" charset="-128"/>
              </a:rPr>
              <a:t>説明会スケジュール</a:t>
            </a:r>
          </a:p>
        </p:txBody>
      </p:sp>
      <p:sp>
        <p:nvSpPr>
          <p:cNvPr id="18971" name="AutoShape 539"/>
          <p:cNvSpPr>
            <a:spLocks noChangeArrowheads="1"/>
          </p:cNvSpPr>
          <p:nvPr/>
        </p:nvSpPr>
        <p:spPr bwMode="auto">
          <a:xfrm>
            <a:off x="202873" y="4642853"/>
            <a:ext cx="3010103" cy="204882"/>
          </a:xfrm>
          <a:prstGeom prst="roundRect">
            <a:avLst>
              <a:gd name="adj" fmla="val 50000"/>
            </a:avLst>
          </a:prstGeom>
          <a:solidFill>
            <a:srgbClr val="00008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ja-JP" altLang="en-US" sz="800" b="1" dirty="0">
                <a:solidFill>
                  <a:srgbClr val="FFFFFF"/>
                </a:solidFill>
                <a:latin typeface="Arial" charset="0"/>
                <a:ea typeface="メイリオ" pitchFamily="50" charset="-128"/>
                <a:cs typeface="メイリオ" pitchFamily="50" charset="-128"/>
              </a:rPr>
              <a:t>募集内容</a:t>
            </a:r>
          </a:p>
        </p:txBody>
      </p:sp>
      <p:sp>
        <p:nvSpPr>
          <p:cNvPr id="18973" name="Text Box 541"/>
          <p:cNvSpPr txBox="1">
            <a:spLocks noChangeArrowheads="1"/>
          </p:cNvSpPr>
          <p:nvPr/>
        </p:nvSpPr>
        <p:spPr bwMode="auto">
          <a:xfrm>
            <a:off x="75012" y="4818860"/>
            <a:ext cx="3330575" cy="7671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</a:pPr>
            <a:r>
              <a:rPr lang="ja-JP" altLang="en-US" sz="1400" b="1" dirty="0">
                <a:solidFill>
                  <a:srgbClr val="000000"/>
                </a:solidFill>
                <a:latin typeface="Arial" charset="0"/>
                <a:ea typeface="メイリオ" pitchFamily="50" charset="-128"/>
                <a:cs typeface="メイリオ" pitchFamily="50" charset="-128"/>
              </a:rPr>
              <a:t>  募集定員：</a:t>
            </a:r>
            <a:r>
              <a:rPr lang="en-US" altLang="ja-JP" sz="1400" b="1" dirty="0">
                <a:solidFill>
                  <a:srgbClr val="000000"/>
                </a:solidFill>
                <a:latin typeface="Arial" charset="0"/>
                <a:ea typeface="メイリオ" pitchFamily="50" charset="-128"/>
                <a:cs typeface="メイリオ" pitchFamily="50" charset="-128"/>
              </a:rPr>
              <a:t>40</a:t>
            </a:r>
            <a:r>
              <a:rPr lang="ja-JP" altLang="en-US" sz="1400" b="1" dirty="0">
                <a:solidFill>
                  <a:srgbClr val="000000"/>
                </a:solidFill>
                <a:latin typeface="Arial" charset="0"/>
                <a:ea typeface="メイリオ" pitchFamily="50" charset="-128"/>
                <a:cs typeface="メイリオ" pitchFamily="50" charset="-128"/>
              </a:rPr>
              <a:t>名</a:t>
            </a:r>
            <a:r>
              <a:rPr lang="ja-JP" altLang="en-US" sz="1050" b="1" dirty="0">
                <a:solidFill>
                  <a:srgbClr val="000000"/>
                </a:solidFill>
                <a:latin typeface="Arial" charset="0"/>
                <a:ea typeface="メイリオ" pitchFamily="50" charset="-128"/>
                <a:cs typeface="メイリオ" pitchFamily="50" charset="-128"/>
              </a:rPr>
              <a:t>（第一部、第二部ともに）</a:t>
            </a:r>
            <a:endParaRPr lang="en-US" altLang="ja-JP" b="1" dirty="0">
              <a:solidFill>
                <a:srgbClr val="000000"/>
              </a:solidFill>
              <a:highlight>
                <a:srgbClr val="FFFF00"/>
              </a:highlight>
              <a:latin typeface="Arial" charset="0"/>
              <a:ea typeface="メイリオ" pitchFamily="50" charset="-128"/>
              <a:cs typeface="メイリオ" pitchFamily="50" charset="-128"/>
            </a:endParaRPr>
          </a:p>
          <a:p>
            <a:pPr>
              <a:lnSpc>
                <a:spcPct val="120000"/>
              </a:lnSpc>
            </a:pPr>
            <a:r>
              <a:rPr lang="ja-JP" altLang="en-US" sz="1200" b="1" dirty="0">
                <a:solidFill>
                  <a:srgbClr val="000000"/>
                </a:solidFill>
                <a:latin typeface="Arial" charset="0"/>
                <a:ea typeface="メイリオ" pitchFamily="50" charset="-128"/>
                <a:cs typeface="メイリオ" pitchFamily="50" charset="-128"/>
              </a:rPr>
              <a:t>   </a:t>
            </a:r>
            <a:r>
              <a:rPr lang="ja-JP" altLang="en-US" sz="1100" b="1" u="sng" dirty="0">
                <a:solidFill>
                  <a:srgbClr val="000000"/>
                </a:solidFill>
                <a:latin typeface="Arial" charset="0"/>
                <a:ea typeface="メイリオ" pitchFamily="50" charset="-128"/>
                <a:cs typeface="メイリオ" pitchFamily="50" charset="-128"/>
              </a:rPr>
              <a:t>応募締切：</a:t>
            </a:r>
            <a:r>
              <a:rPr lang="en-US" altLang="ja-JP" sz="1100" b="1" u="sng" dirty="0">
                <a:solidFill>
                  <a:srgbClr val="000000"/>
                </a:solidFill>
                <a:latin typeface="Arial" charset="0"/>
                <a:ea typeface="メイリオ" pitchFamily="50" charset="-128"/>
                <a:cs typeface="メイリオ" pitchFamily="50" charset="-128"/>
              </a:rPr>
              <a:t>2021</a:t>
            </a:r>
            <a:r>
              <a:rPr lang="ja-JP" altLang="en-US" sz="1100" b="1" u="sng" dirty="0">
                <a:solidFill>
                  <a:srgbClr val="000000"/>
                </a:solidFill>
                <a:latin typeface="Arial" charset="0"/>
                <a:ea typeface="メイリオ" pitchFamily="50" charset="-128"/>
                <a:cs typeface="メイリオ" pitchFamily="50" charset="-128"/>
              </a:rPr>
              <a:t>年</a:t>
            </a:r>
            <a:r>
              <a:rPr lang="en-US" altLang="ja-JP" sz="1100" b="1" u="sng" dirty="0">
                <a:solidFill>
                  <a:srgbClr val="000000"/>
                </a:solidFill>
                <a:latin typeface="Arial" charset="0"/>
                <a:ea typeface="メイリオ" pitchFamily="50" charset="-128"/>
                <a:cs typeface="メイリオ" pitchFamily="50" charset="-128"/>
              </a:rPr>
              <a:t>11</a:t>
            </a:r>
            <a:r>
              <a:rPr lang="ja-JP" altLang="en-US" sz="1100" b="1" u="sng" dirty="0">
                <a:solidFill>
                  <a:srgbClr val="000000"/>
                </a:solidFill>
                <a:latin typeface="Arial" charset="0"/>
                <a:ea typeface="メイリオ" pitchFamily="50" charset="-128"/>
                <a:cs typeface="メイリオ" pitchFamily="50" charset="-128"/>
              </a:rPr>
              <a:t>月</a:t>
            </a:r>
            <a:r>
              <a:rPr lang="en-US" altLang="ja-JP" sz="1100" b="1" u="sng" dirty="0">
                <a:solidFill>
                  <a:srgbClr val="000000"/>
                </a:solidFill>
                <a:latin typeface="Arial" charset="0"/>
                <a:ea typeface="メイリオ" pitchFamily="50" charset="-128"/>
                <a:cs typeface="メイリオ" pitchFamily="50" charset="-128"/>
              </a:rPr>
              <a:t>17</a:t>
            </a:r>
            <a:r>
              <a:rPr lang="ja-JP" altLang="en-US" sz="1100" b="1" u="sng" dirty="0">
                <a:solidFill>
                  <a:srgbClr val="000000"/>
                </a:solidFill>
                <a:latin typeface="Arial" charset="0"/>
                <a:ea typeface="メイリオ" pitchFamily="50" charset="-128"/>
                <a:cs typeface="メイリオ" pitchFamily="50" charset="-128"/>
              </a:rPr>
              <a:t>日（水）</a:t>
            </a:r>
            <a:r>
              <a:rPr lang="en-US" altLang="ja-JP" sz="1100" b="1" u="sng" dirty="0">
                <a:solidFill>
                  <a:srgbClr val="000000"/>
                </a:solidFill>
                <a:latin typeface="Arial" charset="0"/>
                <a:ea typeface="メイリオ" pitchFamily="50" charset="-128"/>
                <a:cs typeface="メイリオ" pitchFamily="50" charset="-128"/>
              </a:rPr>
              <a:t>12:00</a:t>
            </a:r>
            <a:endParaRPr lang="en-US" altLang="ja-JP" sz="1100" dirty="0">
              <a:solidFill>
                <a:srgbClr val="000000"/>
              </a:solidFill>
              <a:latin typeface="Arial" charset="0"/>
              <a:ea typeface="メイリオ" pitchFamily="50" charset="-128"/>
              <a:cs typeface="メイリオ" pitchFamily="50" charset="-128"/>
            </a:endParaRPr>
          </a:p>
          <a:p>
            <a:pPr>
              <a:lnSpc>
                <a:spcPct val="120000"/>
              </a:lnSpc>
            </a:pPr>
            <a:r>
              <a:rPr lang="ja-JP" altLang="en-US" sz="1100" dirty="0">
                <a:solidFill>
                  <a:srgbClr val="000000"/>
                </a:solidFill>
                <a:latin typeface="Arial" charset="0"/>
                <a:ea typeface="メイリオ" pitchFamily="50" charset="-128"/>
                <a:cs typeface="メイリオ" pitchFamily="50" charset="-128"/>
              </a:rPr>
              <a:t>　 </a:t>
            </a:r>
            <a:r>
              <a:rPr lang="ja-JP" altLang="en-US" sz="1100" b="1" dirty="0">
                <a:solidFill>
                  <a:srgbClr val="000000"/>
                </a:solidFill>
                <a:latin typeface="Arial" charset="0"/>
                <a:ea typeface="メイリオ" pitchFamily="50" charset="-128"/>
                <a:cs typeface="メイリオ" pitchFamily="50" charset="-128"/>
              </a:rPr>
              <a:t>個人での参加、お申し込みは出来ません。</a:t>
            </a:r>
          </a:p>
        </p:txBody>
      </p:sp>
      <p:sp>
        <p:nvSpPr>
          <p:cNvPr id="18974" name="Text Box 542"/>
          <p:cNvSpPr txBox="1">
            <a:spLocks noChangeArrowheads="1"/>
          </p:cNvSpPr>
          <p:nvPr/>
        </p:nvSpPr>
        <p:spPr bwMode="auto">
          <a:xfrm>
            <a:off x="3474313" y="7551233"/>
            <a:ext cx="3330575" cy="417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85725" indent="-85725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>
              <a:lnSpc>
                <a:spcPct val="120000"/>
              </a:lnSpc>
            </a:pPr>
            <a:r>
              <a:rPr lang="en-US" altLang="ja-JP" sz="800" dirty="0">
                <a:solidFill>
                  <a:srgbClr val="000000"/>
                </a:solidFill>
                <a:ea typeface="メイリオ" pitchFamily="50" charset="-128"/>
                <a:cs typeface="メイリオ" pitchFamily="50" charset="-128"/>
              </a:rPr>
              <a:t>※</a:t>
            </a:r>
            <a:r>
              <a:rPr lang="ja-JP" altLang="en-US" sz="800" dirty="0">
                <a:solidFill>
                  <a:srgbClr val="000000"/>
                </a:solidFill>
                <a:ea typeface="メイリオ" pitchFamily="50" charset="-128"/>
                <a:cs typeface="メイリオ" pitchFamily="50" charset="-128"/>
              </a:rPr>
              <a:t>スケジュールやプログラムを変更する場合がございます</a:t>
            </a:r>
            <a:endParaRPr lang="en-US" altLang="ja-JP" sz="700" dirty="0">
              <a:solidFill>
                <a:srgbClr val="000000"/>
              </a:solidFill>
              <a:ea typeface="メイリオ" pitchFamily="50" charset="-128"/>
              <a:cs typeface="メイリオ" pitchFamily="50" charset="-128"/>
            </a:endParaRPr>
          </a:p>
          <a:p>
            <a:pPr>
              <a:lnSpc>
                <a:spcPct val="120000"/>
              </a:lnSpc>
            </a:pPr>
            <a:r>
              <a:rPr lang="ja-JP" altLang="en-US" sz="1000" dirty="0">
                <a:solidFill>
                  <a:srgbClr val="000000"/>
                </a:solidFill>
                <a:ea typeface="メイリオ" pitchFamily="50" charset="-128"/>
                <a:cs typeface="メイリオ" pitchFamily="50" charset="-128"/>
              </a:rPr>
              <a:t>　</a:t>
            </a:r>
          </a:p>
        </p:txBody>
      </p:sp>
      <p:sp>
        <p:nvSpPr>
          <p:cNvPr id="49" name="Text Box 542"/>
          <p:cNvSpPr txBox="1">
            <a:spLocks noChangeArrowheads="1"/>
          </p:cNvSpPr>
          <p:nvPr/>
        </p:nvSpPr>
        <p:spPr bwMode="auto">
          <a:xfrm>
            <a:off x="184354" y="5503951"/>
            <a:ext cx="3302000" cy="8417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85725" indent="-85725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>
              <a:lnSpc>
                <a:spcPct val="120000"/>
              </a:lnSpc>
            </a:pPr>
            <a:r>
              <a:rPr lang="ja-JP" altLang="en-US" sz="1050" b="1" dirty="0">
                <a:solidFill>
                  <a:srgbClr val="FF0000"/>
                </a:solidFill>
                <a:ea typeface="メイリオ" pitchFamily="50" charset="-128"/>
                <a:cs typeface="メイリオ" pitchFamily="50" charset="-128"/>
              </a:rPr>
              <a:t>下記のリンク 又は </a:t>
            </a:r>
            <a:r>
              <a:rPr lang="en-US" altLang="ja-JP" sz="1050" b="1" dirty="0">
                <a:solidFill>
                  <a:srgbClr val="FF0000"/>
                </a:solidFill>
                <a:ea typeface="メイリオ" pitchFamily="50" charset="-128"/>
                <a:cs typeface="メイリオ" pitchFamily="50" charset="-128"/>
              </a:rPr>
              <a:t>QR</a:t>
            </a:r>
            <a:r>
              <a:rPr lang="ja-JP" altLang="en-US" sz="1050" b="1" dirty="0">
                <a:solidFill>
                  <a:srgbClr val="FF0000"/>
                </a:solidFill>
                <a:ea typeface="メイリオ" pitchFamily="50" charset="-128"/>
                <a:cs typeface="メイリオ" pitchFamily="50" charset="-128"/>
              </a:rPr>
              <a:t>コードから受付フォームにて</a:t>
            </a:r>
            <a:endParaRPr lang="en-US" altLang="ja-JP" sz="1050" b="1" dirty="0">
              <a:solidFill>
                <a:srgbClr val="FF0000"/>
              </a:solidFill>
              <a:ea typeface="メイリオ" pitchFamily="50" charset="-128"/>
              <a:cs typeface="メイリオ" pitchFamily="50" charset="-128"/>
            </a:endParaRPr>
          </a:p>
          <a:p>
            <a:pPr>
              <a:lnSpc>
                <a:spcPct val="120000"/>
              </a:lnSpc>
            </a:pPr>
            <a:r>
              <a:rPr lang="ja-JP" altLang="en-US" sz="1050" b="1" dirty="0">
                <a:solidFill>
                  <a:srgbClr val="FF0000"/>
                </a:solidFill>
                <a:ea typeface="メイリオ" pitchFamily="50" charset="-128"/>
                <a:cs typeface="メイリオ" pitchFamily="50" charset="-128"/>
              </a:rPr>
              <a:t>お申し込み下さい。</a:t>
            </a:r>
            <a:endParaRPr lang="en-US" altLang="ja-JP" sz="1050" b="1" dirty="0">
              <a:solidFill>
                <a:srgbClr val="FF0000"/>
              </a:solidFill>
              <a:ea typeface="メイリオ" pitchFamily="50" charset="-128"/>
              <a:cs typeface="メイリオ" pitchFamily="50" charset="-128"/>
            </a:endParaRPr>
          </a:p>
          <a:p>
            <a:pPr>
              <a:lnSpc>
                <a:spcPct val="120000"/>
              </a:lnSpc>
            </a:pPr>
            <a:r>
              <a:rPr lang="ja-JP" altLang="en-US" sz="1050" b="1" dirty="0">
                <a:ea typeface="メイリオ" pitchFamily="50" charset="-128"/>
                <a:cs typeface="メイリオ" pitchFamily="50" charset="-128"/>
              </a:rPr>
              <a:t> </a:t>
            </a:r>
            <a:r>
              <a:rPr lang="en-US" altLang="ja-JP" sz="1050" b="1" dirty="0">
                <a:ea typeface="メイリオ" pitchFamily="50" charset="-128"/>
                <a:cs typeface="メイリオ" pitchFamily="50" charset="-128"/>
                <a:hlinkClick r:id="rId2"/>
              </a:rPr>
              <a:t>https://forms.office.com/r/n0iGrviRmS</a:t>
            </a:r>
            <a:endParaRPr lang="en-US" altLang="ja-JP" sz="1050" b="1" dirty="0">
              <a:ea typeface="メイリオ" pitchFamily="50" charset="-128"/>
              <a:cs typeface="メイリオ" pitchFamily="50" charset="-128"/>
            </a:endParaRPr>
          </a:p>
          <a:p>
            <a:pPr>
              <a:lnSpc>
                <a:spcPct val="120000"/>
              </a:lnSpc>
            </a:pPr>
            <a:endParaRPr lang="en-US" altLang="ja-JP" sz="1000" b="1" dirty="0">
              <a:ea typeface="メイリオ" pitchFamily="50" charset="-128"/>
              <a:cs typeface="メイリオ" pitchFamily="50" charset="-128"/>
            </a:endParaRPr>
          </a:p>
        </p:txBody>
      </p:sp>
      <p:graphicFrame>
        <p:nvGraphicFramePr>
          <p:cNvPr id="74" name="Group 52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11227713"/>
              </p:ext>
            </p:extLst>
          </p:nvPr>
        </p:nvGraphicFramePr>
        <p:xfrm>
          <a:off x="3520485" y="4879031"/>
          <a:ext cx="3078136" cy="2653897"/>
        </p:xfrm>
        <a:graphic>
          <a:graphicData uri="http://schemas.openxmlformats.org/drawingml/2006/table">
            <a:tbl>
              <a:tblPr/>
              <a:tblGrid>
                <a:gridCol w="136815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0998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064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時間</a:t>
                      </a:r>
                    </a:p>
                  </a:txBody>
                  <a:tcPr marT="42203" marB="42203" anchor="ctr" horzOverflow="overflow">
                    <a:lnL cap="flat"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予定</a:t>
                      </a:r>
                    </a:p>
                  </a:txBody>
                  <a:tcPr marT="42203" marB="42203" anchor="ctr" horzOverflow="overflow">
                    <a:lnL>
                      <a:noFill/>
                    </a:lnL>
                    <a:lnR cap="flat">
                      <a:noFill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3006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①</a:t>
                      </a:r>
                      <a:r>
                        <a:rPr kumimoji="1" lang="en-US" altLang="ja-JP" sz="9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10:30</a:t>
                      </a:r>
                      <a:r>
                        <a:rPr kumimoji="1" lang="ja-JP" altLang="en-US" sz="9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～</a:t>
                      </a:r>
                      <a:r>
                        <a:rPr kumimoji="1" lang="en-US" altLang="ja-JP" sz="9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10:45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②</a:t>
                      </a:r>
                      <a:r>
                        <a:rPr kumimoji="1" lang="en-US" altLang="ja-JP" sz="9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14:00</a:t>
                      </a:r>
                      <a:r>
                        <a:rPr kumimoji="1" lang="ja-JP" altLang="en-US" sz="9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～</a:t>
                      </a:r>
                      <a:r>
                        <a:rPr kumimoji="1" lang="en-US" altLang="ja-JP" sz="9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14:15</a:t>
                      </a:r>
                    </a:p>
                  </a:txBody>
                  <a:tcPr marT="42203" marB="42203" anchor="ctr" horzOverflow="overflow">
                    <a:lnL cap="flat"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ja-JP" sz="9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貨物駅のご紹介</a:t>
                      </a:r>
                      <a:endParaRPr kumimoji="1" lang="en-US" altLang="ja-JP" sz="9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 marT="42203" marB="42203" anchor="ctr" horzOverflow="overflow">
                    <a:lnL>
                      <a:noFill/>
                    </a:lnL>
                    <a:lnR cap="flat">
                      <a:noFill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675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①</a:t>
                      </a:r>
                      <a:r>
                        <a:rPr kumimoji="1" lang="en-US" altLang="ja-JP" sz="9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10:45</a:t>
                      </a:r>
                      <a:r>
                        <a:rPr kumimoji="1" lang="ja-JP" altLang="en-US" sz="9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～</a:t>
                      </a:r>
                      <a:r>
                        <a:rPr kumimoji="1" lang="en-US" altLang="ja-JP" sz="9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11:00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②</a:t>
                      </a:r>
                      <a:r>
                        <a:rPr kumimoji="1" lang="en-US" altLang="ja-JP" sz="9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14:15</a:t>
                      </a:r>
                      <a:r>
                        <a:rPr kumimoji="1" lang="ja-JP" altLang="en-US" sz="9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～</a:t>
                      </a:r>
                      <a:r>
                        <a:rPr kumimoji="1" lang="en-US" altLang="ja-JP" sz="9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14:30</a:t>
                      </a:r>
                    </a:p>
                  </a:txBody>
                  <a:tcPr marT="42203" marB="42203" anchor="ctr" horzOverflow="overflow">
                    <a:lnL cap="flat"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/>
                          <a:ea typeface="メイリオ"/>
                          <a:cs typeface="メイリオ" pitchFamily="50" charset="-128"/>
                        </a:rPr>
                        <a:t>プレゼンテーション</a:t>
                      </a:r>
                    </a:p>
                  </a:txBody>
                  <a:tcPr marT="42203" marB="42203" anchor="ctr" horzOverflow="overflow">
                    <a:lnL>
                      <a:noFill/>
                    </a:lnL>
                    <a:lnR cap="flat">
                      <a:noFill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6374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①</a:t>
                      </a:r>
                      <a:r>
                        <a:rPr kumimoji="1" lang="en-US" altLang="ja-JP" sz="9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11:00</a:t>
                      </a:r>
                      <a:r>
                        <a:rPr kumimoji="1" lang="ja-JP" altLang="en-US" sz="9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～</a:t>
                      </a:r>
                      <a:r>
                        <a:rPr kumimoji="1" lang="en-US" altLang="ja-JP" sz="9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11:20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②</a:t>
                      </a:r>
                      <a:r>
                        <a:rPr kumimoji="1" lang="en-US" altLang="ja-JP" sz="9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14:30</a:t>
                      </a:r>
                      <a:r>
                        <a:rPr kumimoji="1" lang="ja-JP" altLang="en-US" sz="9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～</a:t>
                      </a:r>
                      <a:r>
                        <a:rPr kumimoji="1" lang="en-US" altLang="ja-JP" sz="9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14:50</a:t>
                      </a:r>
                    </a:p>
                  </a:txBody>
                  <a:tcPr marT="42203" marB="42203" anchor="ctr" horzOverflow="overflow">
                    <a:lnL cap="flat"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/>
                          <a:ea typeface="メイリオ"/>
                          <a:cs typeface="メイリオ" pitchFamily="50" charset="-128"/>
                        </a:rPr>
                        <a:t>隅田川駅構内 </a:t>
                      </a:r>
                      <a:r>
                        <a:rPr kumimoji="1" lang="en-US" altLang="ja-JP" sz="9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/>
                          <a:ea typeface="メイリオ"/>
                          <a:cs typeface="メイリオ" pitchFamily="50" charset="-128"/>
                        </a:rPr>
                        <a:t>LIVE</a:t>
                      </a:r>
                      <a:r>
                        <a:rPr kumimoji="1" lang="ja-JP" altLang="en-US" sz="9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/>
                          <a:ea typeface="メイリオ"/>
                          <a:cs typeface="メイリオ" pitchFamily="50" charset="-128"/>
                        </a:rPr>
                        <a:t>中継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ja-JP" sz="9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 marT="42203" marB="42203" anchor="ctr" horzOverflow="overflow">
                    <a:lnL>
                      <a:noFill/>
                    </a:lnL>
                    <a:lnR cap="flat">
                      <a:noFill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064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①</a:t>
                      </a:r>
                      <a:r>
                        <a:rPr kumimoji="1" lang="en-US" altLang="ja-JP" sz="9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11:20</a:t>
                      </a:r>
                      <a:r>
                        <a:rPr kumimoji="1" lang="ja-JP" altLang="en-US" sz="9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～</a:t>
                      </a:r>
                      <a:r>
                        <a:rPr kumimoji="1" lang="en-US" altLang="ja-JP" sz="9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11:30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②</a:t>
                      </a:r>
                      <a:r>
                        <a:rPr kumimoji="1" lang="en-US" altLang="ja-JP" sz="9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14:50</a:t>
                      </a:r>
                      <a:r>
                        <a:rPr kumimoji="1" lang="ja-JP" altLang="en-US" sz="9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～</a:t>
                      </a:r>
                      <a:r>
                        <a:rPr kumimoji="1" lang="en-US" altLang="ja-JP" sz="9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15:00</a:t>
                      </a:r>
                      <a:r>
                        <a:rPr kumimoji="1" lang="ja-JP" altLang="en-US" sz="9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　</a:t>
                      </a:r>
                      <a:endParaRPr kumimoji="1" lang="en-US" altLang="ja-JP" sz="9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 marT="42203" marB="42203" anchor="ctr" horzOverflow="overflow">
                    <a:lnL cap="flat"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質疑応答　</a:t>
                      </a:r>
                      <a:endParaRPr kumimoji="1" lang="en-US" altLang="ja-JP" sz="9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 marT="42203" marB="42203" anchor="ctr" horzOverflow="overflow">
                    <a:lnL cap="flat"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29" name="Text Box 152">
            <a:extLst>
              <a:ext uri="{FF2B5EF4-FFF2-40B4-BE49-F238E27FC236}">
                <a16:creationId xmlns:a16="http://schemas.microsoft.com/office/drawing/2014/main" id="{52D47B53-A8A6-4495-8525-08429510B8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10707" y="7898484"/>
            <a:ext cx="3081618" cy="7848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endParaRPr lang="en-US" altLang="ja-JP" sz="1200" dirty="0">
              <a:solidFill>
                <a:srgbClr val="000000"/>
              </a:solidFill>
              <a:latin typeface="Arial" charset="0"/>
              <a:ea typeface="メイリオ" pitchFamily="50" charset="-128"/>
              <a:cs typeface="メイリオ" pitchFamily="50" charset="-128"/>
            </a:endParaRPr>
          </a:p>
          <a:p>
            <a:r>
              <a:rPr lang="ja-JP" altLang="en-US" sz="1100" dirty="0">
                <a:solidFill>
                  <a:srgbClr val="000000"/>
                </a:solidFill>
                <a:latin typeface="Arial" charset="0"/>
                <a:ea typeface="メイリオ" pitchFamily="50" charset="-128"/>
                <a:cs typeface="メイリオ" pitchFamily="50" charset="-128"/>
              </a:rPr>
              <a:t>日本貨物鉄道株式会社 関東支社 営業部</a:t>
            </a:r>
            <a:endParaRPr lang="en-US" altLang="ja-JP" sz="1100" dirty="0">
              <a:solidFill>
                <a:srgbClr val="0374FD"/>
              </a:solidFill>
              <a:latin typeface="Arial" charset="0"/>
              <a:ea typeface="メイリオ" pitchFamily="50" charset="-128"/>
              <a:cs typeface="メイリオ" pitchFamily="50" charset="-128"/>
            </a:endParaRPr>
          </a:p>
          <a:p>
            <a:r>
              <a:rPr lang="en-US" altLang="ja-JP" sz="1100" dirty="0">
                <a:solidFill>
                  <a:schemeClr val="tx1">
                    <a:lumMod val="85000"/>
                    <a:lumOff val="1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E-mail: </a:t>
            </a:r>
            <a:r>
              <a:rPr lang="en-US" altLang="ja-JP" sz="1100" dirty="0">
                <a:latin typeface="Arial" charset="0"/>
                <a:ea typeface="メイリオ" pitchFamily="50" charset="-128"/>
                <a:cs typeface="メイリオ" pitchFamily="50" charset="-128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s-tateno@jrfreight.co.jp</a:t>
            </a:r>
            <a:endParaRPr lang="en-US" altLang="ja-JP" sz="1100" dirty="0">
              <a:latin typeface="Arial" charset="0"/>
              <a:ea typeface="メイリオ" pitchFamily="50" charset="-128"/>
              <a:cs typeface="メイリオ" pitchFamily="50" charset="-128"/>
            </a:endParaRPr>
          </a:p>
          <a:p>
            <a:r>
              <a:rPr lang="zh-CN" altLang="en-US" sz="1100" dirty="0">
                <a:solidFill>
                  <a:srgbClr val="000000"/>
                </a:solidFill>
                <a:latin typeface="Arial" charset="0"/>
                <a:ea typeface="メイリオ" pitchFamily="50" charset="-128"/>
                <a:cs typeface="メイリオ" pitchFamily="50" charset="-128"/>
              </a:rPr>
              <a:t>担当：</a:t>
            </a:r>
            <a:r>
              <a:rPr lang="ja-JP" altLang="en-US" sz="1100" dirty="0">
                <a:solidFill>
                  <a:srgbClr val="000000"/>
                </a:solidFill>
                <a:latin typeface="Arial" charset="0"/>
                <a:ea typeface="メイリオ" pitchFamily="50" charset="-128"/>
                <a:cs typeface="メイリオ" pitchFamily="50" charset="-128"/>
              </a:rPr>
              <a:t>舘野</a:t>
            </a:r>
            <a:endParaRPr lang="zh-CN" altLang="en-US" sz="1000" dirty="0">
              <a:solidFill>
                <a:srgbClr val="000000"/>
              </a:solidFill>
              <a:latin typeface="Arial" charset="0"/>
              <a:ea typeface="メイリオ" pitchFamily="50" charset="-128"/>
              <a:cs typeface="メイリオ" pitchFamily="50" charset="-128"/>
            </a:endParaRPr>
          </a:p>
        </p:txBody>
      </p:sp>
      <p:sp>
        <p:nvSpPr>
          <p:cNvPr id="30" name="AutoShape 153">
            <a:extLst>
              <a:ext uri="{FF2B5EF4-FFF2-40B4-BE49-F238E27FC236}">
                <a16:creationId xmlns:a16="http://schemas.microsoft.com/office/drawing/2014/main" id="{69B0FBAD-DF22-4049-A9F8-D8D684E2AF1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4887" y="7836481"/>
            <a:ext cx="6589328" cy="232960"/>
          </a:xfrm>
          <a:prstGeom prst="roundRect">
            <a:avLst>
              <a:gd name="adj" fmla="val 50000"/>
            </a:avLst>
          </a:prstGeom>
          <a:solidFill>
            <a:srgbClr val="00008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ja-JP" altLang="en-US" sz="800" b="1">
                <a:solidFill>
                  <a:srgbClr val="FFFFFF"/>
                </a:solidFill>
                <a:latin typeface="Arial" charset="0"/>
                <a:ea typeface="メイリオ" pitchFamily="50" charset="-128"/>
                <a:cs typeface="メイリオ" pitchFamily="50" charset="-128"/>
              </a:rPr>
              <a:t>お問合せ</a:t>
            </a:r>
          </a:p>
        </p:txBody>
      </p:sp>
      <p:pic>
        <p:nvPicPr>
          <p:cNvPr id="32" name="Picture 29">
            <a:extLst>
              <a:ext uri="{FF2B5EF4-FFF2-40B4-BE49-F238E27FC236}">
                <a16:creationId xmlns:a16="http://schemas.microsoft.com/office/drawing/2014/main" id="{C03B5E2D-252B-47AD-85A2-ADDD794B978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97237" y="8646217"/>
            <a:ext cx="1147770" cy="4047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3" name="Text Box 152">
            <a:extLst>
              <a:ext uri="{FF2B5EF4-FFF2-40B4-BE49-F238E27FC236}">
                <a16:creationId xmlns:a16="http://schemas.microsoft.com/office/drawing/2014/main" id="{2CF7AEB2-FDB3-4086-BFD4-F6FFB04F7B8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976" y="8052143"/>
            <a:ext cx="3179000" cy="6001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ja-JP" altLang="en-US" sz="1100">
                <a:solidFill>
                  <a:srgbClr val="000000"/>
                </a:solidFill>
                <a:latin typeface="Arial" charset="0"/>
                <a:ea typeface="メイリオ" pitchFamily="50" charset="-128"/>
                <a:cs typeface="メイリオ" pitchFamily="50" charset="-128"/>
              </a:rPr>
              <a:t>日本通運株式会社 　関東甲信越ブロック</a:t>
            </a:r>
            <a:endParaRPr lang="en-US" altLang="ja-JP" sz="1100">
              <a:solidFill>
                <a:srgbClr val="000000"/>
              </a:solidFill>
              <a:latin typeface="Arial" charset="0"/>
              <a:ea typeface="メイリオ" pitchFamily="50" charset="-128"/>
              <a:cs typeface="メイリオ" pitchFamily="50" charset="-128"/>
            </a:endParaRPr>
          </a:p>
          <a:p>
            <a:r>
              <a:rPr lang="ja-JP" altLang="en-US" sz="1100">
                <a:solidFill>
                  <a:srgbClr val="000000"/>
                </a:solidFill>
                <a:latin typeface="Arial" charset="0"/>
                <a:ea typeface="メイリオ" pitchFamily="50" charset="-128"/>
                <a:cs typeface="メイリオ" pitchFamily="50" charset="-128"/>
              </a:rPr>
              <a:t>ロジスティクスビジネスユニット営業開発部</a:t>
            </a:r>
            <a:endParaRPr lang="zh-TW" altLang="en-US" sz="1100">
              <a:solidFill>
                <a:srgbClr val="0374FD"/>
              </a:solidFill>
              <a:latin typeface="Arial" charset="0"/>
              <a:ea typeface="メイリオ" pitchFamily="50" charset="-128"/>
              <a:cs typeface="メイリオ" pitchFamily="50" charset="-128"/>
            </a:endParaRPr>
          </a:p>
          <a:p>
            <a:pPr>
              <a:defRPr/>
            </a:pPr>
            <a:endParaRPr lang="en-US" altLang="ja-JP" sz="1100">
              <a:solidFill>
                <a:srgbClr val="000000"/>
              </a:solidFill>
              <a:latin typeface="Arial" charset="0"/>
              <a:ea typeface="メイリオ" pitchFamily="50" charset="-128"/>
              <a:cs typeface="メイリオ" pitchFamily="50" charset="-128"/>
            </a:endParaRPr>
          </a:p>
        </p:txBody>
      </p:sp>
      <p:pic>
        <p:nvPicPr>
          <p:cNvPr id="6" name="図 5" descr="ロゴ, 会社名&#10;&#10;自動的に生成された説明">
            <a:extLst>
              <a:ext uri="{FF2B5EF4-FFF2-40B4-BE49-F238E27FC236}">
                <a16:creationId xmlns:a16="http://schemas.microsoft.com/office/drawing/2014/main" id="{38948B1C-E757-4450-9A43-350CA5123A33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53303" y="8565562"/>
            <a:ext cx="751585" cy="567477"/>
          </a:xfrm>
          <a:prstGeom prst="rect">
            <a:avLst/>
          </a:prstGeom>
        </p:spPr>
      </p:pic>
      <p:sp>
        <p:nvSpPr>
          <p:cNvPr id="36" name="Text Box 152">
            <a:extLst>
              <a:ext uri="{FF2B5EF4-FFF2-40B4-BE49-F238E27FC236}">
                <a16:creationId xmlns:a16="http://schemas.microsoft.com/office/drawing/2014/main" id="{B623E7DF-8EE9-462C-89D4-D037C227934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853" y="8368359"/>
            <a:ext cx="2267696" cy="7694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ja-JP" sz="1100">
                <a:solidFill>
                  <a:schemeClr val="tx1">
                    <a:lumMod val="85000"/>
                    <a:lumOff val="1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E-mail</a:t>
            </a:r>
            <a:r>
              <a:rPr lang="en-US" altLang="ja-JP" sz="11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Meiryo UI" panose="020B0604030504040204" pitchFamily="50" charset="-128"/>
                <a:cs typeface="Meiryo UI" panose="020B0604030504040204" pitchFamily="50" charset="-128"/>
              </a:rPr>
              <a:t>:</a:t>
            </a:r>
            <a:r>
              <a:rPr lang="en-US" altLang="ja-JP" sz="1100" u="sng">
                <a:solidFill>
                  <a:srgbClr val="009999"/>
                </a:solidFill>
                <a:latin typeface="+mn-lt"/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lang="en-US" altLang="ja-JP" sz="1100" u="sng">
                <a:latin typeface="+mn-lt"/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nittsu-syutoken-network@nipponexpressgroup.onmicrosoft.com</a:t>
            </a:r>
            <a:endParaRPr lang="ja-JP" altLang="ja-JP" sz="1100">
              <a:latin typeface="+mn-lt"/>
            </a:endParaRPr>
          </a:p>
          <a:p>
            <a:r>
              <a:rPr lang="ja-JP" altLang="en-US" sz="1100">
                <a:solidFill>
                  <a:srgbClr val="000000"/>
                </a:solidFill>
                <a:latin typeface="Arial" charset="0"/>
                <a:ea typeface="メイリオ" pitchFamily="50" charset="-128"/>
                <a:cs typeface="メイリオ" pitchFamily="50" charset="-128"/>
              </a:rPr>
              <a:t>担当：南條</a:t>
            </a:r>
            <a:endParaRPr lang="en-US" altLang="ja-JP" sz="1100">
              <a:solidFill>
                <a:srgbClr val="000000"/>
              </a:solidFill>
              <a:latin typeface="Arial" charset="0"/>
              <a:ea typeface="メイリオ" pitchFamily="50" charset="-128"/>
              <a:cs typeface="メイリオ" pitchFamily="50" charset="-128"/>
            </a:endParaRPr>
          </a:p>
        </p:txBody>
      </p:sp>
      <p:pic>
        <p:nvPicPr>
          <p:cNvPr id="4" name="図 3" descr="丘の上にいる電車&#10;&#10;自動的に生成された説明">
            <a:extLst>
              <a:ext uri="{FF2B5EF4-FFF2-40B4-BE49-F238E27FC236}">
                <a16:creationId xmlns:a16="http://schemas.microsoft.com/office/drawing/2014/main" id="{C1D65654-DB65-4762-83B6-469D7A5E4FEF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alphaModFix amt="4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71" y="51563"/>
            <a:ext cx="6858000" cy="4562415"/>
          </a:xfrm>
          <a:prstGeom prst="rect">
            <a:avLst/>
          </a:prstGeom>
        </p:spPr>
      </p:pic>
      <p:grpSp>
        <p:nvGrpSpPr>
          <p:cNvPr id="37" name="グループ化 36">
            <a:extLst>
              <a:ext uri="{FF2B5EF4-FFF2-40B4-BE49-F238E27FC236}">
                <a16:creationId xmlns:a16="http://schemas.microsoft.com/office/drawing/2014/main" id="{96C2C511-D8B6-41B4-9D0C-4D9021BAA648}"/>
              </a:ext>
            </a:extLst>
          </p:cNvPr>
          <p:cNvGrpSpPr/>
          <p:nvPr/>
        </p:nvGrpSpPr>
        <p:grpSpPr>
          <a:xfrm>
            <a:off x="0" y="-19589"/>
            <a:ext cx="6858000" cy="698517"/>
            <a:chOff x="-1" y="-5530"/>
            <a:chExt cx="6858000" cy="698517"/>
          </a:xfrm>
        </p:grpSpPr>
        <p:pic>
          <p:nvPicPr>
            <p:cNvPr id="38" name="図 37">
              <a:extLst>
                <a:ext uri="{FF2B5EF4-FFF2-40B4-BE49-F238E27FC236}">
                  <a16:creationId xmlns:a16="http://schemas.microsoft.com/office/drawing/2014/main" id="{F4A48A3C-E2B0-4217-81B5-16F3CC92B315}"/>
                </a:ext>
              </a:extLst>
            </p:cNvPr>
            <p:cNvPicPr>
              <a:picLocks noChangeAspect="1"/>
            </p:cNvPicPr>
            <p:nvPr/>
          </p:nvPicPr>
          <p:blipFill>
            <a:blip r:embed="rId8"/>
            <a:stretch>
              <a:fillRect/>
            </a:stretch>
          </p:blipFill>
          <p:spPr>
            <a:xfrm rot="5400000">
              <a:off x="3079740" y="-3085271"/>
              <a:ext cx="698517" cy="6858000"/>
            </a:xfrm>
            <a:prstGeom prst="rect">
              <a:avLst/>
            </a:prstGeom>
          </p:spPr>
        </p:pic>
        <p:grpSp>
          <p:nvGrpSpPr>
            <p:cNvPr id="39" name="グループ化 38">
              <a:extLst>
                <a:ext uri="{FF2B5EF4-FFF2-40B4-BE49-F238E27FC236}">
                  <a16:creationId xmlns:a16="http://schemas.microsoft.com/office/drawing/2014/main" id="{CFC29043-2B9C-49D1-ABD6-3E1A78730407}"/>
                </a:ext>
              </a:extLst>
            </p:cNvPr>
            <p:cNvGrpSpPr/>
            <p:nvPr/>
          </p:nvGrpSpPr>
          <p:grpSpPr>
            <a:xfrm>
              <a:off x="146949" y="171298"/>
              <a:ext cx="1414510" cy="442458"/>
              <a:chOff x="3289023" y="559318"/>
              <a:chExt cx="1414510" cy="442458"/>
            </a:xfrm>
          </p:grpSpPr>
          <p:sp>
            <p:nvSpPr>
              <p:cNvPr id="41" name="四角形: 角を丸くする 40">
                <a:extLst>
                  <a:ext uri="{FF2B5EF4-FFF2-40B4-BE49-F238E27FC236}">
                    <a16:creationId xmlns:a16="http://schemas.microsoft.com/office/drawing/2014/main" id="{5A855747-A287-43E8-A3DE-82D3CB4A2CB5}"/>
                  </a:ext>
                </a:extLst>
              </p:cNvPr>
              <p:cNvSpPr/>
              <p:nvPr/>
            </p:nvSpPr>
            <p:spPr bwMode="auto">
              <a:xfrm>
                <a:off x="3298765" y="587124"/>
                <a:ext cx="463610" cy="389540"/>
              </a:xfrm>
              <a:prstGeom prst="roundRect">
                <a:avLst/>
              </a:prstGeom>
              <a:solidFill>
                <a:schemeClr val="bg1"/>
              </a:solidFill>
              <a:ln w="76200">
                <a:noFill/>
                <a:round/>
                <a:headEnd/>
                <a:tailEnd/>
              </a:ln>
              <a:effectLst/>
            </p:spPr>
            <p:txBody>
              <a:bodyPr wrap="none" rtlCol="0" anchor="ctr"/>
              <a:lstStyle/>
              <a:p>
                <a:pPr algn="ctr" eaLnBrk="1" hangingPunct="1">
                  <a:spcBef>
                    <a:spcPct val="0"/>
                  </a:spcBef>
                </a:pPr>
                <a:endParaRPr kumimoji="1" lang="ja-JP" altLang="en-US">
                  <a:ea typeface="HGP創英角ｺﾞｼｯｸUB" pitchFamily="50" charset="-128"/>
                </a:endParaRPr>
              </a:p>
            </p:txBody>
          </p:sp>
          <p:sp>
            <p:nvSpPr>
              <p:cNvPr id="42" name="四角形: 角を丸くする 41">
                <a:extLst>
                  <a:ext uri="{FF2B5EF4-FFF2-40B4-BE49-F238E27FC236}">
                    <a16:creationId xmlns:a16="http://schemas.microsoft.com/office/drawing/2014/main" id="{34484821-2BC2-463D-8F19-00D41F85B650}"/>
                  </a:ext>
                </a:extLst>
              </p:cNvPr>
              <p:cNvSpPr/>
              <p:nvPr/>
            </p:nvSpPr>
            <p:spPr bwMode="auto">
              <a:xfrm>
                <a:off x="3857716" y="692988"/>
                <a:ext cx="419007" cy="188686"/>
              </a:xfrm>
              <a:prstGeom prst="roundRect">
                <a:avLst/>
              </a:prstGeom>
              <a:solidFill>
                <a:schemeClr val="bg1"/>
              </a:solidFill>
              <a:ln w="76200">
                <a:noFill/>
                <a:round/>
                <a:headEnd/>
                <a:tailEnd/>
              </a:ln>
              <a:effectLst/>
            </p:spPr>
            <p:txBody>
              <a:bodyPr wrap="none" rtlCol="0" anchor="ctr"/>
              <a:lstStyle/>
              <a:p>
                <a:pPr algn="ctr" eaLnBrk="1" hangingPunct="1">
                  <a:spcBef>
                    <a:spcPct val="0"/>
                  </a:spcBef>
                </a:pPr>
                <a:endParaRPr kumimoji="1" lang="ja-JP" altLang="en-US">
                  <a:ea typeface="HGP創英角ｺﾞｼｯｸUB" pitchFamily="50" charset="-128"/>
                </a:endParaRPr>
              </a:p>
            </p:txBody>
          </p:sp>
          <p:pic>
            <p:nvPicPr>
              <p:cNvPr id="43" name="図 42">
                <a:extLst>
                  <a:ext uri="{FF2B5EF4-FFF2-40B4-BE49-F238E27FC236}">
                    <a16:creationId xmlns:a16="http://schemas.microsoft.com/office/drawing/2014/main" id="{36F89138-542E-489D-A97A-C1E286262D13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9" cstate="print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0893" t="22331" r="66663" b="64017"/>
              <a:stretch>
                <a:fillRect/>
              </a:stretch>
            </p:blipFill>
            <p:spPr bwMode="auto">
              <a:xfrm>
                <a:off x="3289023" y="559318"/>
                <a:ext cx="1414510" cy="44245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</p:grpSp>
      <p:sp>
        <p:nvSpPr>
          <p:cNvPr id="44" name="WordArt 182">
            <a:extLst>
              <a:ext uri="{FF2B5EF4-FFF2-40B4-BE49-F238E27FC236}">
                <a16:creationId xmlns:a16="http://schemas.microsoft.com/office/drawing/2014/main" id="{496E5919-D5EC-43EF-A81E-D25CA1CA75F2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195449" y="1038405"/>
            <a:ext cx="6368681" cy="684300"/>
          </a:xfrm>
          <a:prstGeom prst="rect">
            <a:avLst/>
          </a:prstGeom>
          <a:noFill/>
        </p:spPr>
        <p:txBody>
          <a:bodyPr wrap="none" fromWordArt="1">
            <a:prstTxWarp prst="textPlain">
              <a:avLst>
                <a:gd name="adj" fmla="val 48883"/>
              </a:avLst>
            </a:prstTxWarp>
          </a:bodyPr>
          <a:lstStyle/>
          <a:p>
            <a:pPr algn="ctr"/>
            <a:r>
              <a:rPr lang="ja-JP" altLang="en-US" sz="3600" b="1" kern="10" dirty="0">
                <a:ln w="3175" cmpd="sng">
                  <a:solidFill>
                    <a:srgbClr val="FFFF00"/>
                  </a:solidFill>
                  <a:prstDash val="solid"/>
                </a:ln>
                <a:gradFill flip="none" rotWithShape="1">
                  <a:gsLst>
                    <a:gs pos="55000">
                      <a:srgbClr val="FF6600"/>
                    </a:gs>
                    <a:gs pos="0">
                      <a:srgbClr val="FF3300"/>
                    </a:gs>
                    <a:gs pos="100000">
                      <a:srgbClr val="FFC000">
                        <a:lumMod val="96000"/>
                        <a:lumOff val="4000"/>
                        <a:alpha val="88000"/>
                      </a:srgbClr>
                    </a:gs>
                  </a:gsLst>
                  <a:lin ang="5400000" scaled="1"/>
                  <a:tileRect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P創英角ｺﾞｼｯｸUB"/>
                <a:ea typeface="HGP創英角ｺﾞｼｯｸUB"/>
              </a:rPr>
              <a:t>鉄道コンテナオンライン見学会</a:t>
            </a:r>
          </a:p>
        </p:txBody>
      </p:sp>
      <p:sp>
        <p:nvSpPr>
          <p:cNvPr id="45" name="Text Box 177">
            <a:extLst>
              <a:ext uri="{FF2B5EF4-FFF2-40B4-BE49-F238E27FC236}">
                <a16:creationId xmlns:a16="http://schemas.microsoft.com/office/drawing/2014/main" id="{756D6DFC-7B89-45DA-BED5-E9DBD179E3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79973" y="3413062"/>
            <a:ext cx="4847058" cy="1006429"/>
          </a:xfrm>
          <a:prstGeom prst="rect">
            <a:avLst/>
          </a:prstGeom>
          <a:solidFill>
            <a:srgbClr val="0374FD">
              <a:alpha val="60000"/>
            </a:srgbClr>
          </a:solidFill>
          <a:ln>
            <a:noFill/>
          </a:ln>
          <a:effectLst/>
        </p:spPr>
        <p:txBody>
          <a:bodyPr wrap="square" lIns="91440" tIns="45720" rIns="91440" bIns="45720" anchor="t">
            <a:spAutoFit/>
          </a:bodyPr>
          <a:lstStyle/>
          <a:p>
            <a:pPr algn="ctr">
              <a:lnSpc>
                <a:spcPct val="120000"/>
              </a:lnSpc>
            </a:pPr>
            <a:r>
              <a:rPr lang="ja-JP" altLang="en-US" sz="1200" b="1" dirty="0">
                <a:ln w="18415" cmpd="sng">
                  <a:noFill/>
                  <a:prstDash val="solid"/>
                </a:ln>
                <a:solidFill>
                  <a:schemeClr val="bg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開催日：</a:t>
            </a:r>
            <a:r>
              <a:rPr lang="en-US" altLang="ja-JP" sz="1400" b="1" u="sng" dirty="0">
                <a:ln w="18415" cmpd="sng">
                  <a:noFill/>
                  <a:prstDash val="solid"/>
                </a:ln>
                <a:solidFill>
                  <a:schemeClr val="bg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2021</a:t>
            </a:r>
            <a:r>
              <a:rPr lang="ja-JP" altLang="en-US" sz="1400" b="1" u="sng" dirty="0">
                <a:ln w="18415" cmpd="sng">
                  <a:noFill/>
                  <a:prstDash val="solid"/>
                </a:ln>
                <a:solidFill>
                  <a:schemeClr val="bg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年</a:t>
            </a:r>
            <a:r>
              <a:rPr lang="en-US" altLang="ja-JP" sz="1400" b="1" u="sng" dirty="0">
                <a:ln w="18415" cmpd="sng">
                  <a:noFill/>
                  <a:prstDash val="solid"/>
                </a:ln>
                <a:solidFill>
                  <a:schemeClr val="bg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11</a:t>
            </a:r>
            <a:r>
              <a:rPr lang="ja-JP" altLang="en-US" sz="1400" b="1" u="sng" dirty="0">
                <a:ln w="18415" cmpd="sng">
                  <a:noFill/>
                  <a:prstDash val="solid"/>
                </a:ln>
                <a:solidFill>
                  <a:schemeClr val="bg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月</a:t>
            </a:r>
            <a:r>
              <a:rPr lang="en-US" altLang="ja-JP" sz="1400" b="1" u="sng" dirty="0">
                <a:ln w="18415" cmpd="sng">
                  <a:noFill/>
                  <a:prstDash val="solid"/>
                </a:ln>
                <a:solidFill>
                  <a:schemeClr val="bg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24</a:t>
            </a:r>
            <a:r>
              <a:rPr lang="ja-JP" altLang="en-US" sz="1400" b="1" u="sng" dirty="0">
                <a:ln w="18415" cmpd="sng">
                  <a:noFill/>
                  <a:prstDash val="solid"/>
                </a:ln>
                <a:solidFill>
                  <a:schemeClr val="bg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日</a:t>
            </a:r>
            <a:r>
              <a:rPr lang="en-US" altLang="ja-JP" sz="1200" b="1" u="sng" dirty="0">
                <a:ln w="18415" cmpd="sng">
                  <a:noFill/>
                  <a:prstDash val="solid"/>
                </a:ln>
                <a:solidFill>
                  <a:schemeClr val="bg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(</a:t>
            </a:r>
            <a:r>
              <a:rPr lang="ja-JP" altLang="en-US" sz="1200" b="1" u="sng" dirty="0">
                <a:ln w="18415" cmpd="sng">
                  <a:noFill/>
                  <a:prstDash val="solid"/>
                </a:ln>
                <a:solidFill>
                  <a:schemeClr val="bg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水</a:t>
            </a:r>
            <a:r>
              <a:rPr lang="en-US" altLang="ja-JP" sz="1200" b="1" u="sng" dirty="0">
                <a:ln w="18415" cmpd="sng">
                  <a:noFill/>
                  <a:prstDash val="solid"/>
                </a:ln>
                <a:solidFill>
                  <a:schemeClr val="bg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)</a:t>
            </a:r>
          </a:p>
          <a:p>
            <a:pPr algn="ctr">
              <a:lnSpc>
                <a:spcPct val="120000"/>
              </a:lnSpc>
            </a:pPr>
            <a:r>
              <a:rPr lang="ja-JP" altLang="en-US" sz="1200" b="1" u="sng" dirty="0">
                <a:ln w="18415" cmpd="sng">
                  <a:noFill/>
                  <a:prstDash val="solid"/>
                </a:ln>
                <a:solidFill>
                  <a:schemeClr val="bg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第一部 </a:t>
            </a:r>
            <a:r>
              <a:rPr lang="en-US" altLang="ja-JP" sz="1200" b="1" u="sng" dirty="0">
                <a:ln w="18415" cmpd="sng">
                  <a:noFill/>
                  <a:prstDash val="solid"/>
                </a:ln>
                <a:solidFill>
                  <a:schemeClr val="bg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10:30</a:t>
            </a:r>
            <a:r>
              <a:rPr lang="ja-JP" altLang="en-US" sz="1200" b="1" u="sng" dirty="0">
                <a:ln w="18415" cmpd="sng">
                  <a:noFill/>
                  <a:prstDash val="solid"/>
                </a:ln>
                <a:solidFill>
                  <a:schemeClr val="bg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～</a:t>
            </a:r>
            <a:r>
              <a:rPr lang="en-US" altLang="ja-JP" sz="1200" b="1" u="sng" dirty="0">
                <a:ln w="18415" cmpd="sng">
                  <a:noFill/>
                  <a:prstDash val="solid"/>
                </a:ln>
                <a:solidFill>
                  <a:schemeClr val="bg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11:30</a:t>
            </a:r>
            <a:r>
              <a:rPr lang="ja-JP" altLang="en-US" sz="1200" b="1" u="sng" dirty="0">
                <a:ln w="18415" cmpd="sng">
                  <a:noFill/>
                  <a:prstDash val="solid"/>
                </a:ln>
                <a:solidFill>
                  <a:schemeClr val="bg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、第二部 </a:t>
            </a:r>
            <a:r>
              <a:rPr lang="en-US" altLang="ja-JP" sz="1200" b="1" u="sng" dirty="0">
                <a:ln w="18415" cmpd="sng">
                  <a:noFill/>
                  <a:prstDash val="solid"/>
                </a:ln>
                <a:solidFill>
                  <a:schemeClr val="bg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14:00</a:t>
            </a:r>
            <a:r>
              <a:rPr lang="ja-JP" altLang="en-US" sz="1200" b="1" u="sng" dirty="0">
                <a:ln w="18415" cmpd="sng">
                  <a:noFill/>
                  <a:prstDash val="solid"/>
                </a:ln>
                <a:solidFill>
                  <a:schemeClr val="bg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～</a:t>
            </a:r>
            <a:r>
              <a:rPr lang="en-US" altLang="ja-JP" sz="1200" b="1" u="sng" dirty="0">
                <a:ln w="18415" cmpd="sng">
                  <a:noFill/>
                  <a:prstDash val="solid"/>
                </a:ln>
                <a:solidFill>
                  <a:schemeClr val="bg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15:00</a:t>
            </a:r>
            <a:endParaRPr lang="en-US" altLang="ja-JP" sz="1200" b="1" dirty="0">
              <a:ln w="18415" cmpd="sng">
                <a:noFill/>
                <a:prstDash val="solid"/>
              </a:ln>
              <a:solidFill>
                <a:schemeClr val="bg1"/>
              </a:solidFill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  <a:p>
            <a:pPr algn="ctr">
              <a:lnSpc>
                <a:spcPct val="120000"/>
              </a:lnSpc>
            </a:pPr>
            <a:r>
              <a:rPr lang="ja-JP" altLang="en-US" sz="1200" b="1" dirty="0">
                <a:ln w="18415" cmpd="sng">
                  <a:noFill/>
                  <a:prstDash val="solid"/>
                </a:ln>
                <a:solidFill>
                  <a:schemeClr val="bg1"/>
                </a:solidFill>
                <a:latin typeface="メイリオ"/>
                <a:ea typeface="メイリオ"/>
                <a:cs typeface="メイリオ" pitchFamily="50" charset="-128"/>
              </a:rPr>
              <a:t>開催方法：</a:t>
            </a:r>
            <a:r>
              <a:rPr lang="en-US" altLang="ja-JP" sz="1200" b="1" dirty="0">
                <a:ln w="18415" cmpd="sng">
                  <a:noFill/>
                  <a:prstDash val="solid"/>
                </a:ln>
                <a:solidFill>
                  <a:schemeClr val="bg1"/>
                </a:solidFill>
                <a:latin typeface="メイリオ"/>
                <a:ea typeface="メイリオ"/>
                <a:cs typeface="メイリオ" pitchFamily="50" charset="-128"/>
              </a:rPr>
              <a:t>Teams ※</a:t>
            </a:r>
            <a:r>
              <a:rPr lang="en-US" altLang="ja-JP" sz="1200" b="1" dirty="0" err="1">
                <a:ln w="18415" cmpd="sng">
                  <a:noFill/>
                  <a:prstDash val="solid"/>
                </a:ln>
                <a:solidFill>
                  <a:schemeClr val="bg1"/>
                </a:solidFill>
                <a:latin typeface="メイリオ"/>
                <a:ea typeface="メイリオ"/>
                <a:cs typeface="メイリオ" pitchFamily="50" charset="-128"/>
              </a:rPr>
              <a:t>開催内容は、どちらも</a:t>
            </a:r>
            <a:r>
              <a:rPr lang="ja-JP" altLang="en-US" sz="1200" b="1" dirty="0">
                <a:ln w="18415" cmpd="sng">
                  <a:noFill/>
                  <a:prstDash val="solid"/>
                </a:ln>
                <a:solidFill>
                  <a:schemeClr val="bg1"/>
                </a:solidFill>
                <a:latin typeface="メイリオ"/>
                <a:ea typeface="メイリオ"/>
                <a:cs typeface="メイリオ" pitchFamily="50" charset="-128"/>
              </a:rPr>
              <a:t>同じ</a:t>
            </a:r>
            <a:r>
              <a:rPr lang="en-US" altLang="ja-JP" sz="1200" b="1" dirty="0" err="1">
                <a:ln w="18415" cmpd="sng">
                  <a:noFill/>
                  <a:prstDash val="solid"/>
                </a:ln>
                <a:solidFill>
                  <a:schemeClr val="bg1"/>
                </a:solidFill>
                <a:latin typeface="メイリオ"/>
                <a:ea typeface="メイリオ"/>
                <a:cs typeface="メイリオ" pitchFamily="50" charset="-128"/>
              </a:rPr>
              <a:t>です</a:t>
            </a:r>
            <a:endParaRPr lang="en-US" altLang="ja-JP" sz="1200" b="1" dirty="0">
              <a:ln w="18415" cmpd="sng">
                <a:noFill/>
                <a:prstDash val="solid"/>
              </a:ln>
              <a:solidFill>
                <a:schemeClr val="bg1"/>
              </a:solidFill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  <a:p>
            <a:pPr algn="ctr">
              <a:lnSpc>
                <a:spcPct val="120000"/>
              </a:lnSpc>
            </a:pPr>
            <a:r>
              <a:rPr lang="ja-JP" altLang="en-US" sz="1200" b="1" dirty="0">
                <a:ln w="18415" cmpd="sng">
                  <a:noFill/>
                  <a:prstDash val="solid"/>
                </a:ln>
                <a:solidFill>
                  <a:schemeClr val="bg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ライブ中継会場：隅田川駅（貨物）</a:t>
            </a:r>
            <a:r>
              <a:rPr lang="en-US" altLang="ja-JP" sz="1200" b="1" dirty="0">
                <a:ln w="18415" cmpd="sng">
                  <a:noFill/>
                  <a:prstDash val="solid"/>
                </a:ln>
                <a:solidFill>
                  <a:schemeClr val="bg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※</a:t>
            </a:r>
            <a:r>
              <a:rPr lang="ja-JP" altLang="en-US" sz="1200" b="1" dirty="0">
                <a:ln w="18415" cmpd="sng">
                  <a:noFill/>
                  <a:prstDash val="solid"/>
                </a:ln>
                <a:solidFill>
                  <a:schemeClr val="bg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東京都荒川区</a:t>
            </a:r>
            <a:endParaRPr lang="en-US" altLang="ja-JP" sz="1400" b="1" dirty="0">
              <a:ln w="18415" cmpd="sng">
                <a:noFill/>
                <a:prstDash val="solid"/>
              </a:ln>
              <a:solidFill>
                <a:schemeClr val="bg1"/>
              </a:solidFill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</p:txBody>
      </p:sp>
      <p:sp>
        <p:nvSpPr>
          <p:cNvPr id="46" name="テキスト ボックス 45">
            <a:extLst>
              <a:ext uri="{FF2B5EF4-FFF2-40B4-BE49-F238E27FC236}">
                <a16:creationId xmlns:a16="http://schemas.microsoft.com/office/drawing/2014/main" id="{A7C03824-CF8C-4082-8C1D-3E80CCB6BD14}"/>
              </a:ext>
            </a:extLst>
          </p:cNvPr>
          <p:cNvSpPr txBox="1"/>
          <p:nvPr/>
        </p:nvSpPr>
        <p:spPr>
          <a:xfrm>
            <a:off x="4062228" y="723336"/>
            <a:ext cx="276997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600" b="1">
                <a:solidFill>
                  <a:schemeClr val="bg2">
                    <a:lumMod val="50000"/>
                  </a:schemeClr>
                </a:solidFill>
              </a:rPr>
              <a:t>日本通運・ＪＲ貨物　共同開催</a:t>
            </a:r>
          </a:p>
        </p:txBody>
      </p:sp>
      <p:sp>
        <p:nvSpPr>
          <p:cNvPr id="47" name="テキスト ボックス 46">
            <a:extLst>
              <a:ext uri="{FF2B5EF4-FFF2-40B4-BE49-F238E27FC236}">
                <a16:creationId xmlns:a16="http://schemas.microsoft.com/office/drawing/2014/main" id="{13797E19-CBCF-4FFF-96AD-06B21C5D1DB8}"/>
              </a:ext>
            </a:extLst>
          </p:cNvPr>
          <p:cNvSpPr txBox="1"/>
          <p:nvPr/>
        </p:nvSpPr>
        <p:spPr>
          <a:xfrm>
            <a:off x="162843" y="1781970"/>
            <a:ext cx="6531372" cy="307777"/>
          </a:xfrm>
          <a:prstGeom prst="rect">
            <a:avLst/>
          </a:prstGeom>
          <a:solidFill>
            <a:schemeClr val="bg1"/>
          </a:solidFill>
          <a:ln>
            <a:solidFill>
              <a:srgbClr val="FF3300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ja-JP" sz="1400" b="1" dirty="0">
                <a:solidFill>
                  <a:srgbClr val="FF6600"/>
                </a:solidFill>
              </a:rPr>
              <a:t>=</a:t>
            </a:r>
            <a:r>
              <a:rPr lang="ja-JP" altLang="en-US" sz="1400" b="1" dirty="0">
                <a:solidFill>
                  <a:srgbClr val="FF6600"/>
                </a:solidFill>
              </a:rPr>
              <a:t>鉄道コンテナ駅からの同時ライブ配信で、リアルな貨物鉄道を体感いただきます！</a:t>
            </a:r>
            <a:r>
              <a:rPr lang="en-US" altLang="ja-JP" sz="1400" b="1" dirty="0">
                <a:solidFill>
                  <a:srgbClr val="FF6600"/>
                </a:solidFill>
              </a:rPr>
              <a:t>=</a:t>
            </a:r>
            <a:endParaRPr kumimoji="1" lang="ja-JP" altLang="en-US" sz="1400" b="1" dirty="0">
              <a:solidFill>
                <a:srgbClr val="FF6600"/>
              </a:solidFill>
            </a:endParaRPr>
          </a:p>
        </p:txBody>
      </p:sp>
      <p:sp>
        <p:nvSpPr>
          <p:cNvPr id="48" name="Freeform 529">
            <a:extLst>
              <a:ext uri="{FF2B5EF4-FFF2-40B4-BE49-F238E27FC236}">
                <a16:creationId xmlns:a16="http://schemas.microsoft.com/office/drawing/2014/main" id="{7A4F4F69-17B1-4110-80BA-50B53475AF8A}"/>
              </a:ext>
            </a:extLst>
          </p:cNvPr>
          <p:cNvSpPr>
            <a:spLocks/>
          </p:cNvSpPr>
          <p:nvPr/>
        </p:nvSpPr>
        <p:spPr bwMode="auto">
          <a:xfrm>
            <a:off x="983100" y="2173688"/>
            <a:ext cx="4847058" cy="1121146"/>
          </a:xfrm>
          <a:custGeom>
            <a:avLst/>
            <a:gdLst>
              <a:gd name="T0" fmla="*/ 1786 w 3884"/>
              <a:gd name="T1" fmla="*/ 567 h 709"/>
              <a:gd name="T2" fmla="*/ 1956 w 3884"/>
              <a:gd name="T3" fmla="*/ 709 h 709"/>
              <a:gd name="T4" fmla="*/ 2098 w 3884"/>
              <a:gd name="T5" fmla="*/ 567 h 709"/>
              <a:gd name="T6" fmla="*/ 3884 w 3884"/>
              <a:gd name="T7" fmla="*/ 567 h 709"/>
              <a:gd name="T8" fmla="*/ 3884 w 3884"/>
              <a:gd name="T9" fmla="*/ 0 h 709"/>
              <a:gd name="T10" fmla="*/ 0 w 3884"/>
              <a:gd name="T11" fmla="*/ 0 h 709"/>
              <a:gd name="T12" fmla="*/ 0 w 3884"/>
              <a:gd name="T13" fmla="*/ 567 h 709"/>
              <a:gd name="T14" fmla="*/ 1786 w 3884"/>
              <a:gd name="T15" fmla="*/ 567 h 70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3884" h="709">
                <a:moveTo>
                  <a:pt x="1786" y="567"/>
                </a:moveTo>
                <a:lnTo>
                  <a:pt x="1956" y="709"/>
                </a:lnTo>
                <a:lnTo>
                  <a:pt x="2098" y="567"/>
                </a:lnTo>
                <a:lnTo>
                  <a:pt x="3884" y="567"/>
                </a:lnTo>
                <a:lnTo>
                  <a:pt x="3884" y="0"/>
                </a:lnTo>
                <a:lnTo>
                  <a:pt x="0" y="0"/>
                </a:lnTo>
                <a:lnTo>
                  <a:pt x="0" y="567"/>
                </a:lnTo>
                <a:lnTo>
                  <a:pt x="1786" y="567"/>
                </a:lnTo>
                <a:close/>
              </a:path>
            </a:pathLst>
          </a:custGeom>
          <a:gradFill rotWithShape="1">
            <a:gsLst>
              <a:gs pos="0">
                <a:srgbClr val="025FD0"/>
              </a:gs>
              <a:gs pos="100000">
                <a:srgbClr val="000080">
                  <a:gamma/>
                  <a:shade val="46275"/>
                  <a:invGamma/>
                  <a:alpha val="36000"/>
                </a:srgbClr>
              </a:gs>
            </a:gsLst>
            <a:lin ang="5400000" scaled="1"/>
          </a:gradFill>
          <a:ln>
            <a:noFill/>
          </a:ln>
          <a:effectLst/>
        </p:spPr>
        <p:txBody>
          <a:bodyPr/>
          <a:lstStyle/>
          <a:p>
            <a:endParaRPr lang="ja-JP" altLang="en-US">
              <a:solidFill>
                <a:srgbClr val="000000"/>
              </a:solidFill>
              <a:latin typeface="Arial" charset="0"/>
              <a:ea typeface="ＭＳ Ｐゴシック" charset="-128"/>
            </a:endParaRPr>
          </a:p>
        </p:txBody>
      </p:sp>
      <p:sp>
        <p:nvSpPr>
          <p:cNvPr id="50" name="Rectangle 533">
            <a:extLst>
              <a:ext uri="{FF2B5EF4-FFF2-40B4-BE49-F238E27FC236}">
                <a16:creationId xmlns:a16="http://schemas.microsoft.com/office/drawing/2014/main" id="{743A443A-1879-469F-8957-F49F12719D0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21847" y="2290320"/>
            <a:ext cx="4504931" cy="7386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1440" tIns="45720" rIns="91440" bIns="45720" anchor="t">
            <a:spAutoFit/>
          </a:bodyPr>
          <a:lstStyle/>
          <a:p>
            <a:r>
              <a:rPr lang="ja-JP" altLang="en-US" sz="1400" b="1" dirty="0">
                <a:solidFill>
                  <a:srgbClr val="FFFFFF"/>
                </a:solidFill>
                <a:latin typeface="Arial" charset="0"/>
                <a:ea typeface="メイリオ" pitchFamily="50" charset="-128"/>
                <a:cs typeface="メイリオ" pitchFamily="50" charset="-128"/>
              </a:rPr>
              <a:t>１．トラック・ドライバーの確保に悩んでいる方</a:t>
            </a:r>
          </a:p>
          <a:p>
            <a:r>
              <a:rPr lang="ja-JP" altLang="en-US" sz="1400" b="1" dirty="0">
                <a:solidFill>
                  <a:srgbClr val="FFFFFF"/>
                </a:solidFill>
                <a:latin typeface="Arial" charset="0"/>
                <a:ea typeface="メイリオ" pitchFamily="50" charset="-128"/>
                <a:cs typeface="メイリオ" pitchFamily="50" charset="-128"/>
              </a:rPr>
              <a:t>２．鉄道コンテナ輸送を検討してみたい方　　</a:t>
            </a:r>
          </a:p>
          <a:p>
            <a:r>
              <a:rPr lang="ja-JP" altLang="en-US" sz="1400" b="1" dirty="0">
                <a:solidFill>
                  <a:srgbClr val="FFFFFF"/>
                </a:solidFill>
                <a:latin typeface="Arial" charset="0"/>
                <a:ea typeface="メイリオ" pitchFamily="50" charset="-128"/>
                <a:cs typeface="メイリオ" pitchFamily="50" charset="-128"/>
              </a:rPr>
              <a:t>３．物流の環境対策「脱炭素社会」に手を打ちたい方</a:t>
            </a:r>
            <a:endParaRPr lang="en-US" altLang="ja-JP" sz="1400" b="1" dirty="0">
              <a:solidFill>
                <a:srgbClr val="FFFFFF"/>
              </a:solidFill>
              <a:latin typeface="Arial" charset="0"/>
              <a:ea typeface="メイリオ" pitchFamily="50" charset="-128"/>
              <a:cs typeface="メイリオ" pitchFamily="50" charset="-128"/>
            </a:endParaRPr>
          </a:p>
        </p:txBody>
      </p:sp>
      <p:sp>
        <p:nvSpPr>
          <p:cNvPr id="51" name="テキスト ボックス 50">
            <a:extLst>
              <a:ext uri="{FF2B5EF4-FFF2-40B4-BE49-F238E27FC236}">
                <a16:creationId xmlns:a16="http://schemas.microsoft.com/office/drawing/2014/main" id="{A63792BE-D5B2-437E-B023-CE1D0D90B9B3}"/>
              </a:ext>
            </a:extLst>
          </p:cNvPr>
          <p:cNvSpPr txBox="1"/>
          <p:nvPr/>
        </p:nvSpPr>
        <p:spPr>
          <a:xfrm>
            <a:off x="0" y="711270"/>
            <a:ext cx="4094642" cy="338554"/>
          </a:xfrm>
          <a:prstGeom prst="rect">
            <a:avLst/>
          </a:prstGeom>
          <a:solidFill>
            <a:srgbClr val="0070C0"/>
          </a:solidFill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600" b="1" dirty="0">
                <a:solidFill>
                  <a:schemeClr val="bg1"/>
                </a:solidFill>
              </a:rPr>
              <a:t>企業の物流ご担当者様 お待ちしております</a:t>
            </a:r>
          </a:p>
        </p:txBody>
      </p:sp>
      <p:pic>
        <p:nvPicPr>
          <p:cNvPr id="3" name="図 2" descr="QR コード&#10;&#10;自動的に生成された説明">
            <a:extLst>
              <a:ext uri="{FF2B5EF4-FFF2-40B4-BE49-F238E27FC236}">
                <a16:creationId xmlns:a16="http://schemas.microsoft.com/office/drawing/2014/main" id="{98B1AE59-38B5-4617-96A6-18E83677F850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9379" y="6270055"/>
            <a:ext cx="1246923" cy="1246923"/>
          </a:xfrm>
          <a:prstGeom prst="rect">
            <a:avLst/>
          </a:prstGeom>
        </p:spPr>
      </p:pic>
      <p:pic>
        <p:nvPicPr>
          <p:cNvPr id="2" name="図 1">
            <a:extLst>
              <a:ext uri="{FF2B5EF4-FFF2-40B4-BE49-F238E27FC236}">
                <a16:creationId xmlns:a16="http://schemas.microsoft.com/office/drawing/2014/main" id="{9169ABB7-ECD6-4FAE-8982-BBEFCC812A84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1639345" y="6389100"/>
            <a:ext cx="1613142" cy="1292159"/>
          </a:xfrm>
          <a:prstGeom prst="rect">
            <a:avLst/>
          </a:prstGeom>
        </p:spPr>
      </p:pic>
      <p:sp>
        <p:nvSpPr>
          <p:cNvPr id="5" name="楕円 4">
            <a:extLst>
              <a:ext uri="{FF2B5EF4-FFF2-40B4-BE49-F238E27FC236}">
                <a16:creationId xmlns:a16="http://schemas.microsoft.com/office/drawing/2014/main" id="{976AF12F-B76E-43A9-8CE9-B06F21AF9877}"/>
              </a:ext>
            </a:extLst>
          </p:cNvPr>
          <p:cNvSpPr/>
          <p:nvPr/>
        </p:nvSpPr>
        <p:spPr>
          <a:xfrm>
            <a:off x="2887579" y="7154331"/>
            <a:ext cx="212245" cy="224236"/>
          </a:xfrm>
          <a:prstGeom prst="ellipse">
            <a:avLst/>
          </a:prstGeom>
          <a:solidFill>
            <a:srgbClr val="FFC000"/>
          </a:solidFill>
          <a:ln w="88900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33BFA19F-450F-4432-86F5-DD048E5B6BCB}"/>
              </a:ext>
            </a:extLst>
          </p:cNvPr>
          <p:cNvSpPr txBox="1"/>
          <p:nvPr/>
        </p:nvSpPr>
        <p:spPr>
          <a:xfrm>
            <a:off x="2119217" y="6440112"/>
            <a:ext cx="248836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dirty="0"/>
              <a:t>隅田川駅</a:t>
            </a:r>
            <a:endParaRPr kumimoji="1" lang="en-US" altLang="ja-JP" sz="1200" dirty="0"/>
          </a:p>
          <a:p>
            <a:r>
              <a:rPr lang="ja-JP" altLang="en-US" sz="1200" dirty="0"/>
              <a:t>（最寄駅：南千住駅）</a:t>
            </a:r>
            <a:endParaRPr kumimoji="1" lang="ja-JP" altLang="en-US" sz="1600" dirty="0"/>
          </a:p>
        </p:txBody>
      </p:sp>
    </p:spTree>
    <p:extLst>
      <p:ext uri="{BB962C8B-B14F-4D97-AF65-F5344CB8AC3E}">
        <p14:creationId xmlns:p14="http://schemas.microsoft.com/office/powerpoint/2010/main" val="2507229782"/>
      </p:ext>
    </p:extLst>
  </p:cSld>
  <p:clrMapOvr>
    <a:masterClrMapping/>
  </p:clrMapOvr>
</p:sld>
</file>

<file path=ppt/theme/theme1.xml><?xml version="1.0" encoding="utf-8"?>
<a:theme xmlns:a="http://schemas.openxmlformats.org/drawingml/2006/main" name="標準デザイン">
  <a:themeElements>
    <a:clrScheme name="標準デザイ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標準デザイン">
      <a:majorFont>
        <a:latin typeface="メイリオ"/>
        <a:ea typeface="メイリオ"/>
        <a:cs typeface="メイリオ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 w="88900">
          <a:solidFill>
            <a:schemeClr val="bg1">
              <a:lumMod val="85000"/>
            </a:schemeClr>
          </a:solidFill>
        </a:ln>
      </a:spPr>
      <a:bodyPr rtlCol="0" anchor="ctr"/>
      <a:lstStyle>
        <a:defPPr algn="ctr">
          <a:defRPr kumimoji="1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50800">
          <a:solidFill>
            <a:schemeClr val="bg1"/>
          </a:solidFill>
          <a:prstDash val="dash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7FB2A69076FD5646A8FD99C831F493CA" ma:contentTypeVersion="5" ma:contentTypeDescription="新しいドキュメントを作成します。" ma:contentTypeScope="" ma:versionID="cad791783a928106fe6b6c97a44e8a32">
  <xsd:schema xmlns:xsd="http://www.w3.org/2001/XMLSchema" xmlns:xs="http://www.w3.org/2001/XMLSchema" xmlns:p="http://schemas.microsoft.com/office/2006/metadata/properties" xmlns:ns2="3c2a381b-465a-4b91-b18b-fcbc9cbfcbab" xmlns:ns3="2f2bcae2-47a1-454c-9c83-df4f4476217b" targetNamespace="http://schemas.microsoft.com/office/2006/metadata/properties" ma:root="true" ma:fieldsID="ccc812b7339c7ffe74b7267302ff5749" ns2:_="" ns3:_="">
    <xsd:import namespace="3c2a381b-465a-4b91-b18b-fcbc9cbfcbab"/>
    <xsd:import namespace="2f2bcae2-47a1-454c-9c83-df4f4476217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c2a381b-465a-4b91-b18b-fcbc9cbfcba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f2bcae2-47a1-454c-9c83-df4f4476217b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共有相手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共有相手の詳細情報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91BEF33-0BB9-4AFC-B784-C75E3E6BB10E}">
  <ds:schemaRefs>
    <ds:schemaRef ds:uri="http://schemas.microsoft.com/office/2006/documentManagement/types"/>
    <ds:schemaRef ds:uri="http://purl.org/dc/elements/1.1/"/>
    <ds:schemaRef ds:uri="2f2bcae2-47a1-454c-9c83-df4f4476217b"/>
    <ds:schemaRef ds:uri="http://purl.org/dc/terms/"/>
    <ds:schemaRef ds:uri="http://schemas.microsoft.com/office/infopath/2007/PartnerControls"/>
    <ds:schemaRef ds:uri="http://schemas.openxmlformats.org/package/2006/metadata/core-properties"/>
    <ds:schemaRef ds:uri="http://www.w3.org/XML/1998/namespace"/>
    <ds:schemaRef ds:uri="3c2a381b-465a-4b91-b18b-fcbc9cbfcbab"/>
    <ds:schemaRef ds:uri="http://schemas.microsoft.com/office/2006/metadata/properties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D383EC30-E4C5-4E0C-A9B2-FD82E75A824D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5BB6C192-9B73-4397-8C1F-64351B768192}">
  <ds:schemaRefs>
    <ds:schemaRef ds:uri="2f2bcae2-47a1-454c-9c83-df4f4476217b"/>
    <ds:schemaRef ds:uri="3c2a381b-465a-4b91-b18b-fcbc9cbfcbab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1574</TotalTime>
  <Words>295</Words>
  <Application>Microsoft Office PowerPoint</Application>
  <PresentationFormat>画面に合わせる (4:3)</PresentationFormat>
  <Paragraphs>47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HGP創英角ｺﾞｼｯｸUB</vt:lpstr>
      <vt:lpstr>Meiryo UI</vt:lpstr>
      <vt:lpstr>メイリオ</vt:lpstr>
      <vt:lpstr>Arial</vt:lpstr>
      <vt:lpstr>Trebuchet MS</vt:lpstr>
      <vt:lpstr>標準デザイン</vt:lpstr>
      <vt:lpstr>PowerPoint プレゼンテーション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setupuser</dc:creator>
  <cp:lastModifiedBy>立花 慎一朗</cp:lastModifiedBy>
  <cp:revision>25</cp:revision>
  <cp:lastPrinted>2021-10-28T23:56:32Z</cp:lastPrinted>
  <dcterms:created xsi:type="dcterms:W3CDTF">2014-05-07T02:28:15Z</dcterms:created>
  <dcterms:modified xsi:type="dcterms:W3CDTF">2021-11-05T06:49:07Z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0x0101007FB2A69076FD5646A8FD99C831F493CA</vt:lpwstr>
  </property>
</Properties>
</file>