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</p:sldMasterIdLst>
  <p:sldIdLst>
    <p:sldId id="259" r:id="rId5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FD"/>
    <a:srgbClr val="000000"/>
    <a:srgbClr val="FF3300"/>
    <a:srgbClr val="3992FD"/>
    <a:srgbClr val="FFFF99"/>
    <a:srgbClr val="FFFF66"/>
    <a:srgbClr val="025FD0"/>
    <a:srgbClr val="00FF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AEE07-B7A7-4074-801D-9D0A5CC53FFA}" v="1" dt="2021-05-24T01:55:10.736"/>
    <p1510:client id="{B8F2E3A4-C919-4723-94CA-8656546C5863}" v="2" dt="2021-05-24T01:49:42.118"/>
    <p1510:client id="{CEB170E1-708A-4642-9B17-5DB21E79865A}" v="8" dt="2021-05-24T01:47:35.687"/>
    <p1510:client id="{E9D58949-2B44-4115-828E-FB822DB6A430}" v="5" dt="2021-05-24T01:53:51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453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39917"/>
            <a:ext cx="5829300" cy="196068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1"/>
            <a:ext cx="4800600" cy="23372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280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346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4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868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346"/>
            <a:ext cx="1543050" cy="780170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346"/>
            <a:ext cx="4476750" cy="7801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68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346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4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8606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6194"/>
            <a:ext cx="5829300" cy="181561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943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764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346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45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45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609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346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7143"/>
            <a:ext cx="3030538" cy="8528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998"/>
            <a:ext cx="3030538" cy="52680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6" y="2047143"/>
            <a:ext cx="3030537" cy="8528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6" y="2899998"/>
            <a:ext cx="3030537" cy="52680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213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346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1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23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417"/>
            <a:ext cx="2255838" cy="155037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416"/>
            <a:ext cx="3833812" cy="78046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977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685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938"/>
            <a:ext cx="4114800" cy="1072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621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6096000"/>
            <a:ext cx="6858000" cy="0"/>
          </a:xfrm>
          <a:prstGeom prst="line">
            <a:avLst/>
          </a:prstGeom>
          <a:noFill/>
          <a:ln w="3175">
            <a:solidFill>
              <a:srgbClr val="EAEAE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52" name="Line 28"/>
          <p:cNvSpPr>
            <a:spLocks noChangeShapeType="1"/>
          </p:cNvSpPr>
          <p:nvPr userDrawn="1"/>
        </p:nvSpPr>
        <p:spPr bwMode="auto">
          <a:xfrm>
            <a:off x="0" y="3048000"/>
            <a:ext cx="6858000" cy="0"/>
          </a:xfrm>
          <a:prstGeom prst="line">
            <a:avLst/>
          </a:prstGeom>
          <a:noFill/>
          <a:ln w="3175">
            <a:solidFill>
              <a:srgbClr val="EAEAE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22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s-tateno@jrfreight.co.jp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forms.office.com/r/n0iGrviRm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ittsu-syutoken-network@nipponexpressgroup.onmicrosoft.com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5" name="AutoShape 193"/>
          <p:cNvSpPr>
            <a:spLocks noChangeArrowheads="1"/>
          </p:cNvSpPr>
          <p:nvPr/>
        </p:nvSpPr>
        <p:spPr bwMode="auto">
          <a:xfrm>
            <a:off x="3520485" y="4636993"/>
            <a:ext cx="3071840" cy="204882"/>
          </a:xfrm>
          <a:prstGeom prst="roundRect">
            <a:avLst>
              <a:gd name="adj" fmla="val 50000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説明会スケジュール</a:t>
            </a:r>
          </a:p>
        </p:txBody>
      </p:sp>
      <p:sp>
        <p:nvSpPr>
          <p:cNvPr id="18971" name="AutoShape 539"/>
          <p:cNvSpPr>
            <a:spLocks noChangeArrowheads="1"/>
          </p:cNvSpPr>
          <p:nvPr/>
        </p:nvSpPr>
        <p:spPr bwMode="auto">
          <a:xfrm>
            <a:off x="202873" y="4642853"/>
            <a:ext cx="3010103" cy="204882"/>
          </a:xfrm>
          <a:prstGeom prst="roundRect">
            <a:avLst>
              <a:gd name="adj" fmla="val 50000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募集内容</a:t>
            </a:r>
          </a:p>
        </p:txBody>
      </p:sp>
      <p:sp>
        <p:nvSpPr>
          <p:cNvPr id="18973" name="Text Box 541"/>
          <p:cNvSpPr txBox="1">
            <a:spLocks noChangeArrowheads="1"/>
          </p:cNvSpPr>
          <p:nvPr/>
        </p:nvSpPr>
        <p:spPr bwMode="auto">
          <a:xfrm>
            <a:off x="75012" y="4818860"/>
            <a:ext cx="3330575" cy="76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  募集定員：</a:t>
            </a:r>
            <a:r>
              <a:rPr lang="en-US" altLang="ja-JP" sz="140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40</a:t>
            </a:r>
            <a:r>
              <a:rPr lang="ja-JP" altLang="en-US" sz="140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ja-JP" altLang="en-US" sz="105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（第一部、第二部ともに）</a:t>
            </a:r>
            <a:endParaRPr lang="en-US" altLang="ja-JP" b="1" dirty="0">
              <a:solidFill>
                <a:srgbClr val="000000"/>
              </a:solidFill>
              <a:highlight>
                <a:srgbClr val="FFFF00"/>
              </a:highlight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応募締切：</a:t>
            </a:r>
            <a:r>
              <a:rPr lang="en-US" altLang="ja-JP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2021</a:t>
            </a:r>
            <a:r>
              <a:rPr lang="ja-JP" altLang="en-US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日（水）</a:t>
            </a:r>
            <a:r>
              <a:rPr lang="en-US" altLang="ja-JP" sz="1100" b="1" u="sng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12:00</a:t>
            </a:r>
            <a:endParaRPr lang="en-US" altLang="ja-JP" sz="11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　 </a:t>
            </a:r>
            <a:r>
              <a:rPr lang="ja-JP" altLang="en-US" sz="1100" b="1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個人での参加、お申し込みは出来ません。</a:t>
            </a:r>
          </a:p>
        </p:txBody>
      </p:sp>
      <p:sp>
        <p:nvSpPr>
          <p:cNvPr id="18974" name="Text Box 542"/>
          <p:cNvSpPr txBox="1">
            <a:spLocks noChangeArrowheads="1"/>
          </p:cNvSpPr>
          <p:nvPr/>
        </p:nvSpPr>
        <p:spPr bwMode="auto">
          <a:xfrm>
            <a:off x="3474313" y="7551233"/>
            <a:ext cx="3330575" cy="41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5725" indent="-8572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800" dirty="0">
                <a:solidFill>
                  <a:srgbClr val="000000"/>
                </a:solidFill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solidFill>
                  <a:srgbClr val="000000"/>
                </a:solidFill>
                <a:ea typeface="メイリオ" pitchFamily="50" charset="-128"/>
                <a:cs typeface="メイリオ" pitchFamily="50" charset="-128"/>
              </a:rPr>
              <a:t>スケジュールやプログラムを変更する場合がございます</a:t>
            </a:r>
            <a:endParaRPr lang="en-US" altLang="ja-JP" sz="700" dirty="0">
              <a:solidFill>
                <a:srgbClr val="000000"/>
              </a:solidFill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rgbClr val="000000"/>
                </a:solidFill>
                <a:ea typeface="メイリオ" pitchFamily="50" charset="-128"/>
                <a:cs typeface="メイリオ" pitchFamily="50" charset="-128"/>
              </a:rPr>
              <a:t>　</a:t>
            </a:r>
          </a:p>
        </p:txBody>
      </p:sp>
      <p:sp>
        <p:nvSpPr>
          <p:cNvPr id="49" name="Text Box 542"/>
          <p:cNvSpPr txBox="1">
            <a:spLocks noChangeArrowheads="1"/>
          </p:cNvSpPr>
          <p:nvPr/>
        </p:nvSpPr>
        <p:spPr bwMode="auto">
          <a:xfrm>
            <a:off x="184354" y="5503951"/>
            <a:ext cx="3302000" cy="8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5725" indent="-8572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下記のリンク 又は </a:t>
            </a:r>
            <a:r>
              <a:rPr lang="en-US" altLang="ja-JP" sz="105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QR</a:t>
            </a:r>
            <a:r>
              <a:rPr lang="ja-JP" altLang="en-US" sz="105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コードから受付フォームにて</a:t>
            </a:r>
            <a:endParaRPr lang="en-US" altLang="ja-JP" sz="1050" b="1" dirty="0">
              <a:solidFill>
                <a:srgbClr val="FF0000"/>
              </a:solidFill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お申し込み下さい。</a:t>
            </a:r>
            <a:endParaRPr lang="en-US" altLang="ja-JP" sz="1050" b="1" dirty="0">
              <a:solidFill>
                <a:srgbClr val="FF0000"/>
              </a:solidFill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50" b="1" dirty="0">
                <a:ea typeface="メイリオ" pitchFamily="50" charset="-128"/>
                <a:cs typeface="メイリオ" pitchFamily="50" charset="-128"/>
                <a:hlinkClick r:id="rId2"/>
              </a:rPr>
              <a:t>https://forms.office.com/r/n0iGrviRmS</a:t>
            </a:r>
            <a:endParaRPr lang="en-US" altLang="ja-JP" sz="105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000" b="1" dirty="0"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74" name="Group 5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27713"/>
              </p:ext>
            </p:extLst>
          </p:nvPr>
        </p:nvGraphicFramePr>
        <p:xfrm>
          <a:off x="3520485" y="4879031"/>
          <a:ext cx="3078136" cy="2653897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時間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予定</a:t>
                      </a: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10:30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10:45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②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14:00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14:15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貨物駅のご紹介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10:45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②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14:15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14:30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プレゼンテーション</a:t>
                      </a: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11:00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②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14:30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14:50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隅田川駅構内 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LIVE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中継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11:20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②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14:50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15:00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質疑応答　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152">
            <a:extLst>
              <a:ext uri="{FF2B5EF4-FFF2-40B4-BE49-F238E27FC236}">
                <a16:creationId xmlns:a16="http://schemas.microsoft.com/office/drawing/2014/main" id="{52D47B53-A8A6-4495-8525-08429510B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707" y="7898484"/>
            <a:ext cx="308161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ja-JP" sz="12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日本貨物鉄道株式会社 関東支社 営業部</a:t>
            </a:r>
            <a:endParaRPr lang="en-US" altLang="ja-JP" sz="1100" dirty="0">
              <a:solidFill>
                <a:srgbClr val="0374F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E-mail: </a:t>
            </a:r>
            <a:r>
              <a:rPr lang="en-US" altLang="ja-JP" sz="1100" dirty="0">
                <a:latin typeface="Arial" charset="0"/>
                <a:ea typeface="メイリオ" pitchFamily="50" charset="-128"/>
                <a:cs typeface="メイリオ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s-tateno@jrfreight.co.jp</a:t>
            </a:r>
            <a:endParaRPr lang="en-US" altLang="ja-JP" sz="1100" dirty="0"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zh-CN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担当：</a:t>
            </a:r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舘野</a:t>
            </a:r>
            <a:endParaRPr lang="zh-CN" altLang="en-US" sz="10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AutoShape 153">
            <a:extLst>
              <a:ext uri="{FF2B5EF4-FFF2-40B4-BE49-F238E27FC236}">
                <a16:creationId xmlns:a16="http://schemas.microsoft.com/office/drawing/2014/main" id="{69B0FBAD-DF22-4049-A9F8-D8D684E2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87" y="7836481"/>
            <a:ext cx="6589328" cy="232960"/>
          </a:xfrm>
          <a:prstGeom prst="roundRect">
            <a:avLst>
              <a:gd name="adj" fmla="val 50000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b="1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お問合せ</a:t>
            </a:r>
          </a:p>
        </p:txBody>
      </p:sp>
      <p:pic>
        <p:nvPicPr>
          <p:cNvPr id="32" name="Picture 29">
            <a:extLst>
              <a:ext uri="{FF2B5EF4-FFF2-40B4-BE49-F238E27FC236}">
                <a16:creationId xmlns:a16="http://schemas.microsoft.com/office/drawing/2014/main" id="{C03B5E2D-252B-47AD-85A2-ADDD794B9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237" y="8646217"/>
            <a:ext cx="1147770" cy="40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 Box 152">
            <a:extLst>
              <a:ext uri="{FF2B5EF4-FFF2-40B4-BE49-F238E27FC236}">
                <a16:creationId xmlns:a16="http://schemas.microsoft.com/office/drawing/2014/main" id="{2CF7AEB2-FDB3-4086-BFD4-F6FFB04F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6" y="8052143"/>
            <a:ext cx="31790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10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日本通運株式会社 　関東甲信越ブロック</a:t>
            </a:r>
            <a:endParaRPr lang="en-US" altLang="ja-JP" sz="110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ロジスティクスビジネスユニット営業開発部</a:t>
            </a:r>
            <a:endParaRPr lang="zh-TW" altLang="en-US" sz="1100">
              <a:solidFill>
                <a:srgbClr val="0374F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10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" name="図 5" descr="ロゴ, 会社名&#10;&#10;自動的に生成された説明">
            <a:extLst>
              <a:ext uri="{FF2B5EF4-FFF2-40B4-BE49-F238E27FC236}">
                <a16:creationId xmlns:a16="http://schemas.microsoft.com/office/drawing/2014/main" id="{38948B1C-E757-4450-9A43-350CA5123A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03" y="8565562"/>
            <a:ext cx="751585" cy="567477"/>
          </a:xfrm>
          <a:prstGeom prst="rect">
            <a:avLst/>
          </a:prstGeom>
        </p:spPr>
      </p:pic>
      <p:sp>
        <p:nvSpPr>
          <p:cNvPr id="36" name="Text Box 152">
            <a:extLst>
              <a:ext uri="{FF2B5EF4-FFF2-40B4-BE49-F238E27FC236}">
                <a16:creationId xmlns:a16="http://schemas.microsoft.com/office/drawing/2014/main" id="{B623E7DF-8EE9-462C-89D4-D037C2279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3" y="8368359"/>
            <a:ext cx="22676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en-US" altLang="ja-JP" sz="11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100" u="sng">
                <a:solidFill>
                  <a:srgbClr val="009999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100" u="sng"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nittsu-syutoken-network@nipponexpressgroup.onmicrosoft.com</a:t>
            </a:r>
            <a:endParaRPr lang="ja-JP" altLang="ja-JP" sz="1100">
              <a:latin typeface="+mn-lt"/>
            </a:endParaRPr>
          </a:p>
          <a:p>
            <a:r>
              <a:rPr lang="ja-JP" altLang="en-US" sz="110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担当：南條</a:t>
            </a:r>
            <a:endParaRPr lang="en-US" altLang="ja-JP" sz="110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図 3" descr="丘の上にいる電車&#10;&#10;自動的に生成された説明">
            <a:extLst>
              <a:ext uri="{FF2B5EF4-FFF2-40B4-BE49-F238E27FC236}">
                <a16:creationId xmlns:a16="http://schemas.microsoft.com/office/drawing/2014/main" id="{C1D65654-DB65-4762-83B6-469D7A5E4F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" y="51563"/>
            <a:ext cx="6858000" cy="4562415"/>
          </a:xfrm>
          <a:prstGeom prst="rect">
            <a:avLst/>
          </a:prstGeom>
        </p:spPr>
      </p:pic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6C2C511-D8B6-41B4-9D0C-4D9021BAA648}"/>
              </a:ext>
            </a:extLst>
          </p:cNvPr>
          <p:cNvGrpSpPr/>
          <p:nvPr/>
        </p:nvGrpSpPr>
        <p:grpSpPr>
          <a:xfrm>
            <a:off x="0" y="-19589"/>
            <a:ext cx="6858000" cy="698517"/>
            <a:chOff x="-1" y="-5530"/>
            <a:chExt cx="6858000" cy="698517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F4A48A3C-E2B0-4217-81B5-16F3CC92B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400000">
              <a:off x="3079740" y="-3085271"/>
              <a:ext cx="698517" cy="6858000"/>
            </a:xfrm>
            <a:prstGeom prst="rect">
              <a:avLst/>
            </a:prstGeom>
          </p:spPr>
        </p:pic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CFC29043-2B9C-49D1-ABD6-3E1A78730407}"/>
                </a:ext>
              </a:extLst>
            </p:cNvPr>
            <p:cNvGrpSpPr/>
            <p:nvPr/>
          </p:nvGrpSpPr>
          <p:grpSpPr>
            <a:xfrm>
              <a:off x="146949" y="171298"/>
              <a:ext cx="1414510" cy="442458"/>
              <a:chOff x="3289023" y="559318"/>
              <a:chExt cx="1414510" cy="442458"/>
            </a:xfrm>
          </p:grpSpPr>
          <p:sp>
            <p:nvSpPr>
              <p:cNvPr id="41" name="四角形: 角を丸くする 40">
                <a:extLst>
                  <a:ext uri="{FF2B5EF4-FFF2-40B4-BE49-F238E27FC236}">
                    <a16:creationId xmlns:a16="http://schemas.microsoft.com/office/drawing/2014/main" id="{5A855747-A287-43E8-A3DE-82D3CB4A2CB5}"/>
                  </a:ext>
                </a:extLst>
              </p:cNvPr>
              <p:cNvSpPr/>
              <p:nvPr/>
            </p:nvSpPr>
            <p:spPr bwMode="auto">
              <a:xfrm>
                <a:off x="3298765" y="587124"/>
                <a:ext cx="463610" cy="389540"/>
              </a:xfrm>
              <a:prstGeom prst="roundRect">
                <a:avLst/>
              </a:prstGeom>
              <a:solidFill>
                <a:schemeClr val="bg1"/>
              </a:solidFill>
              <a:ln w="76200">
                <a:noFill/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kumimoji="1" lang="ja-JP" altLang="en-US">
                  <a:ea typeface="HGP創英角ｺﾞｼｯｸUB" pitchFamily="50" charset="-128"/>
                </a:endParaRPr>
              </a:p>
            </p:txBody>
          </p:sp>
          <p:sp>
            <p:nvSpPr>
              <p:cNvPr id="42" name="四角形: 角を丸くする 41">
                <a:extLst>
                  <a:ext uri="{FF2B5EF4-FFF2-40B4-BE49-F238E27FC236}">
                    <a16:creationId xmlns:a16="http://schemas.microsoft.com/office/drawing/2014/main" id="{34484821-2BC2-463D-8F19-00D41F85B650}"/>
                  </a:ext>
                </a:extLst>
              </p:cNvPr>
              <p:cNvSpPr/>
              <p:nvPr/>
            </p:nvSpPr>
            <p:spPr bwMode="auto">
              <a:xfrm>
                <a:off x="3857716" y="692988"/>
                <a:ext cx="419007" cy="188686"/>
              </a:xfrm>
              <a:prstGeom prst="roundRect">
                <a:avLst/>
              </a:prstGeom>
              <a:solidFill>
                <a:schemeClr val="bg1"/>
              </a:solidFill>
              <a:ln w="76200">
                <a:noFill/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kumimoji="1" lang="ja-JP" altLang="en-US">
                  <a:ea typeface="HGP創英角ｺﾞｼｯｸUB" pitchFamily="50" charset="-128"/>
                </a:endParaRPr>
              </a:p>
            </p:txBody>
          </p:sp>
          <p:pic>
            <p:nvPicPr>
              <p:cNvPr id="43" name="図 42">
                <a:extLst>
                  <a:ext uri="{FF2B5EF4-FFF2-40B4-BE49-F238E27FC236}">
                    <a16:creationId xmlns:a16="http://schemas.microsoft.com/office/drawing/2014/main" id="{36F89138-542E-489D-A97A-C1E286262D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893" t="22331" r="66663" b="64017"/>
              <a:stretch>
                <a:fillRect/>
              </a:stretch>
            </p:blipFill>
            <p:spPr bwMode="auto">
              <a:xfrm>
                <a:off x="3289023" y="559318"/>
                <a:ext cx="1414510" cy="442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" name="WordArt 182">
            <a:extLst>
              <a:ext uri="{FF2B5EF4-FFF2-40B4-BE49-F238E27FC236}">
                <a16:creationId xmlns:a16="http://schemas.microsoft.com/office/drawing/2014/main" id="{496E5919-D5EC-43EF-A81E-D25CA1CA75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5449" y="1038405"/>
            <a:ext cx="6368681" cy="6843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48883"/>
              </a:avLst>
            </a:prstTxWarp>
          </a:bodyPr>
          <a:lstStyle/>
          <a:p>
            <a:pPr algn="ctr"/>
            <a:r>
              <a:rPr lang="ja-JP" altLang="en-US" sz="3600" b="1" kern="10" dirty="0">
                <a:ln w="3175" cmpd="sng">
                  <a:solidFill>
                    <a:srgbClr val="FFFF00"/>
                  </a:solidFill>
                  <a:prstDash val="solid"/>
                </a:ln>
                <a:gradFill flip="none" rotWithShape="1">
                  <a:gsLst>
                    <a:gs pos="55000">
                      <a:srgbClr val="FF6600"/>
                    </a:gs>
                    <a:gs pos="0">
                      <a:srgbClr val="FF3300"/>
                    </a:gs>
                    <a:gs pos="100000">
                      <a:srgbClr val="FFC000">
                        <a:lumMod val="96000"/>
                        <a:lumOff val="4000"/>
                        <a:alpha val="88000"/>
                      </a:srgb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/>
                <a:ea typeface="HGP創英角ｺﾞｼｯｸUB"/>
              </a:rPr>
              <a:t>鉄道コンテナオンライン見学会</a:t>
            </a:r>
          </a:p>
        </p:txBody>
      </p:sp>
      <p:sp>
        <p:nvSpPr>
          <p:cNvPr id="45" name="Text Box 177">
            <a:extLst>
              <a:ext uri="{FF2B5EF4-FFF2-40B4-BE49-F238E27FC236}">
                <a16:creationId xmlns:a16="http://schemas.microsoft.com/office/drawing/2014/main" id="{756D6DFC-7B89-45DA-BED5-E9DBD179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973" y="3413062"/>
            <a:ext cx="4847058" cy="1006429"/>
          </a:xfrm>
          <a:prstGeom prst="rect">
            <a:avLst/>
          </a:prstGeom>
          <a:solidFill>
            <a:srgbClr val="0374FD">
              <a:alpha val="60000"/>
            </a:srgbClr>
          </a:solidFill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開催日：</a:t>
            </a:r>
            <a:r>
              <a:rPr lang="en-US" altLang="ja-JP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2021</a:t>
            </a:r>
            <a:r>
              <a:rPr lang="ja-JP" altLang="en-US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24</a:t>
            </a:r>
            <a:r>
              <a:rPr lang="ja-JP" altLang="en-US" sz="14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lang="ja-JP" altLang="en-US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第一部 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10:30</a:t>
            </a:r>
            <a:r>
              <a:rPr lang="ja-JP" altLang="en-US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11:30</a:t>
            </a:r>
            <a:r>
              <a:rPr lang="ja-JP" altLang="en-US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、第二部 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</a:t>
            </a:r>
            <a:r>
              <a:rPr lang="ja-JP" altLang="en-US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b="1" u="sng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  <a:endParaRPr lang="en-US" altLang="ja-JP" sz="12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/>
                <a:ea typeface="メイリオ"/>
                <a:cs typeface="メイリオ" pitchFamily="50" charset="-128"/>
              </a:rPr>
              <a:t>開催方法：</a:t>
            </a:r>
            <a:r>
              <a:rPr lang="en-US" altLang="ja-JP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/>
                <a:ea typeface="メイリオ"/>
                <a:cs typeface="メイリオ" pitchFamily="50" charset="-128"/>
              </a:rPr>
              <a:t>Teams ※</a:t>
            </a:r>
            <a:r>
              <a:rPr lang="en-US" altLang="ja-JP" sz="1200" b="1" dirty="0" err="1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/>
                <a:ea typeface="メイリオ"/>
                <a:cs typeface="メイリオ" pitchFamily="50" charset="-128"/>
              </a:rPr>
              <a:t>開催内容は、どちらも</a:t>
            </a:r>
            <a:r>
              <a:rPr lang="ja-JP" altLang="en-US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/>
                <a:ea typeface="メイリオ"/>
                <a:cs typeface="メイリオ" pitchFamily="50" charset="-128"/>
              </a:rPr>
              <a:t>同じ</a:t>
            </a:r>
            <a:r>
              <a:rPr lang="en-US" altLang="ja-JP" sz="1200" b="1" dirty="0" err="1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/>
                <a:ea typeface="メイリオ"/>
                <a:cs typeface="メイリオ" pitchFamily="50" charset="-128"/>
              </a:rPr>
              <a:t>です</a:t>
            </a:r>
            <a:endParaRPr lang="en-US" altLang="ja-JP" sz="12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ライブ中継会場：隅田川駅（貨物）</a:t>
            </a:r>
            <a:r>
              <a:rPr lang="en-US" altLang="ja-JP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東京都荒川区</a:t>
            </a:r>
            <a:endParaRPr lang="en-US" altLang="ja-JP" sz="14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7C03824-CF8C-4082-8C1D-3E80CCB6BD14}"/>
              </a:ext>
            </a:extLst>
          </p:cNvPr>
          <p:cNvSpPr txBox="1"/>
          <p:nvPr/>
        </p:nvSpPr>
        <p:spPr>
          <a:xfrm>
            <a:off x="4062228" y="723336"/>
            <a:ext cx="2769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solidFill>
                  <a:schemeClr val="bg2">
                    <a:lumMod val="50000"/>
                  </a:schemeClr>
                </a:solidFill>
              </a:rPr>
              <a:t>日本通運・ＪＲ貨物　共同開催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3797E19-CBCF-4FFF-96AD-06B21C5D1DB8}"/>
              </a:ext>
            </a:extLst>
          </p:cNvPr>
          <p:cNvSpPr txBox="1"/>
          <p:nvPr/>
        </p:nvSpPr>
        <p:spPr>
          <a:xfrm>
            <a:off x="162843" y="1781970"/>
            <a:ext cx="6531372" cy="307777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FF6600"/>
                </a:solidFill>
              </a:rPr>
              <a:t>=</a:t>
            </a:r>
            <a:r>
              <a:rPr lang="ja-JP" altLang="en-US" sz="1400" b="1" dirty="0">
                <a:solidFill>
                  <a:srgbClr val="FF6600"/>
                </a:solidFill>
              </a:rPr>
              <a:t>鉄道コンテナ駅からの同時ライブ配信で、リアルな貨物鉄道を体感いただきます！</a:t>
            </a:r>
            <a:r>
              <a:rPr lang="en-US" altLang="ja-JP" sz="1400" b="1" dirty="0">
                <a:solidFill>
                  <a:srgbClr val="FF6600"/>
                </a:solidFill>
              </a:rPr>
              <a:t>=</a:t>
            </a:r>
            <a:endParaRPr kumimoji="1" lang="ja-JP" altLang="en-US" sz="1400" b="1" dirty="0">
              <a:solidFill>
                <a:srgbClr val="FF6600"/>
              </a:solidFill>
            </a:endParaRPr>
          </a:p>
        </p:txBody>
      </p:sp>
      <p:sp>
        <p:nvSpPr>
          <p:cNvPr id="48" name="Freeform 529">
            <a:extLst>
              <a:ext uri="{FF2B5EF4-FFF2-40B4-BE49-F238E27FC236}">
                <a16:creationId xmlns:a16="http://schemas.microsoft.com/office/drawing/2014/main" id="{7A4F4F69-17B1-4110-80BA-50B53475AF8A}"/>
              </a:ext>
            </a:extLst>
          </p:cNvPr>
          <p:cNvSpPr>
            <a:spLocks/>
          </p:cNvSpPr>
          <p:nvPr/>
        </p:nvSpPr>
        <p:spPr bwMode="auto">
          <a:xfrm>
            <a:off x="983100" y="2173688"/>
            <a:ext cx="4847058" cy="1121146"/>
          </a:xfrm>
          <a:custGeom>
            <a:avLst/>
            <a:gdLst>
              <a:gd name="T0" fmla="*/ 1786 w 3884"/>
              <a:gd name="T1" fmla="*/ 567 h 709"/>
              <a:gd name="T2" fmla="*/ 1956 w 3884"/>
              <a:gd name="T3" fmla="*/ 709 h 709"/>
              <a:gd name="T4" fmla="*/ 2098 w 3884"/>
              <a:gd name="T5" fmla="*/ 567 h 709"/>
              <a:gd name="T6" fmla="*/ 3884 w 3884"/>
              <a:gd name="T7" fmla="*/ 567 h 709"/>
              <a:gd name="T8" fmla="*/ 3884 w 3884"/>
              <a:gd name="T9" fmla="*/ 0 h 709"/>
              <a:gd name="T10" fmla="*/ 0 w 3884"/>
              <a:gd name="T11" fmla="*/ 0 h 709"/>
              <a:gd name="T12" fmla="*/ 0 w 3884"/>
              <a:gd name="T13" fmla="*/ 567 h 709"/>
              <a:gd name="T14" fmla="*/ 1786 w 3884"/>
              <a:gd name="T15" fmla="*/ 567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84" h="709">
                <a:moveTo>
                  <a:pt x="1786" y="567"/>
                </a:moveTo>
                <a:lnTo>
                  <a:pt x="1956" y="709"/>
                </a:lnTo>
                <a:lnTo>
                  <a:pt x="2098" y="567"/>
                </a:lnTo>
                <a:lnTo>
                  <a:pt x="3884" y="567"/>
                </a:lnTo>
                <a:lnTo>
                  <a:pt x="3884" y="0"/>
                </a:lnTo>
                <a:lnTo>
                  <a:pt x="0" y="0"/>
                </a:lnTo>
                <a:lnTo>
                  <a:pt x="0" y="567"/>
                </a:lnTo>
                <a:lnTo>
                  <a:pt x="1786" y="567"/>
                </a:lnTo>
                <a:close/>
              </a:path>
            </a:pathLst>
          </a:custGeom>
          <a:gradFill rotWithShape="1">
            <a:gsLst>
              <a:gs pos="0">
                <a:srgbClr val="025FD0"/>
              </a:gs>
              <a:gs pos="100000">
                <a:srgbClr val="000080">
                  <a:gamma/>
                  <a:shade val="46275"/>
                  <a:invGamma/>
                  <a:alpha val="3600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/>
          <a:lstStyle/>
          <a:p>
            <a:endParaRPr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0" name="Rectangle 533">
            <a:extLst>
              <a:ext uri="{FF2B5EF4-FFF2-40B4-BE49-F238E27FC236}">
                <a16:creationId xmlns:a16="http://schemas.microsoft.com/office/drawing/2014/main" id="{743A443A-1879-469F-8957-F49F12719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847" y="2290320"/>
            <a:ext cx="45049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１．トラック・ドライバーの確保に悩んでいる方</a:t>
            </a:r>
          </a:p>
          <a:p>
            <a:r>
              <a:rPr lang="ja-JP" altLang="en-US" sz="14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２．鉄道コンテナ輸送を検討してみたい方　　</a:t>
            </a:r>
          </a:p>
          <a:p>
            <a:r>
              <a:rPr lang="ja-JP" altLang="en-US" sz="14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３．物流の環境対策「脱炭素社会」に手を打ちたい方</a:t>
            </a:r>
            <a:endParaRPr lang="en-US" altLang="ja-JP" sz="1400" b="1" dirty="0">
              <a:solidFill>
                <a:srgbClr val="FFFFFF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63792BE-D5B2-437E-B023-CE1D0D90B9B3}"/>
              </a:ext>
            </a:extLst>
          </p:cNvPr>
          <p:cNvSpPr txBox="1"/>
          <p:nvPr/>
        </p:nvSpPr>
        <p:spPr>
          <a:xfrm>
            <a:off x="0" y="711270"/>
            <a:ext cx="4094642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企業の物流ご担当者様 お待ちしております</a:t>
            </a:r>
          </a:p>
        </p:txBody>
      </p:sp>
      <p:pic>
        <p:nvPicPr>
          <p:cNvPr id="3" name="図 2" descr="QR コード&#10;&#10;自動的に生成された説明">
            <a:extLst>
              <a:ext uri="{FF2B5EF4-FFF2-40B4-BE49-F238E27FC236}">
                <a16:creationId xmlns:a16="http://schemas.microsoft.com/office/drawing/2014/main" id="{98B1AE59-38B5-4617-96A6-18E83677F85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79" y="6270055"/>
            <a:ext cx="1246923" cy="124692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169ABB7-ECD6-4FAE-8982-BBEFCC812A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39345" y="6389100"/>
            <a:ext cx="1613142" cy="1292159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976AF12F-B76E-43A9-8CE9-B06F21AF9877}"/>
              </a:ext>
            </a:extLst>
          </p:cNvPr>
          <p:cNvSpPr/>
          <p:nvPr/>
        </p:nvSpPr>
        <p:spPr>
          <a:xfrm>
            <a:off x="2887579" y="7154331"/>
            <a:ext cx="212245" cy="224236"/>
          </a:xfrm>
          <a:prstGeom prst="ellipse">
            <a:avLst/>
          </a:prstGeom>
          <a:solidFill>
            <a:srgbClr val="FFC000"/>
          </a:solidFill>
          <a:ln w="889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FA19F-450F-4432-86F5-DD048E5B6BCB}"/>
              </a:ext>
            </a:extLst>
          </p:cNvPr>
          <p:cNvSpPr txBox="1"/>
          <p:nvPr/>
        </p:nvSpPr>
        <p:spPr>
          <a:xfrm>
            <a:off x="2119217" y="6440112"/>
            <a:ext cx="2488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隅田川駅</a:t>
            </a:r>
            <a:endParaRPr kumimoji="1" lang="en-US" altLang="ja-JP" sz="1200" dirty="0"/>
          </a:p>
          <a:p>
            <a:r>
              <a:rPr lang="ja-JP" altLang="en-US" sz="1200" dirty="0"/>
              <a:t>（最寄駅：南千住駅）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072297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メイリオ"/>
        <a:ea typeface="メイリオ"/>
        <a:cs typeface="メイリオ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88900"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bg1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B2A69076FD5646A8FD99C831F493CA" ma:contentTypeVersion="5" ma:contentTypeDescription="新しいドキュメントを作成します。" ma:contentTypeScope="" ma:versionID="cad791783a928106fe6b6c97a44e8a32">
  <xsd:schema xmlns:xsd="http://www.w3.org/2001/XMLSchema" xmlns:xs="http://www.w3.org/2001/XMLSchema" xmlns:p="http://schemas.microsoft.com/office/2006/metadata/properties" xmlns:ns2="3c2a381b-465a-4b91-b18b-fcbc9cbfcbab" xmlns:ns3="2f2bcae2-47a1-454c-9c83-df4f4476217b" targetNamespace="http://schemas.microsoft.com/office/2006/metadata/properties" ma:root="true" ma:fieldsID="ccc812b7339c7ffe74b7267302ff5749" ns2:_="" ns3:_="">
    <xsd:import namespace="3c2a381b-465a-4b91-b18b-fcbc9cbfcbab"/>
    <xsd:import namespace="2f2bcae2-47a1-454c-9c83-df4f44762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a381b-465a-4b91-b18b-fcbc9cbfc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bcae2-47a1-454c-9c83-df4f44762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1BEF33-0BB9-4AFC-B784-C75E3E6BB10E}">
  <ds:schemaRefs>
    <ds:schemaRef ds:uri="http://schemas.microsoft.com/office/2006/documentManagement/types"/>
    <ds:schemaRef ds:uri="http://purl.org/dc/elements/1.1/"/>
    <ds:schemaRef ds:uri="2f2bcae2-47a1-454c-9c83-df4f4476217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c2a381b-465a-4b91-b18b-fcbc9cbfcba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83EC30-E4C5-4E0C-A9B2-FD82E75A8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6C192-9B73-4397-8C1F-64351B768192}">
  <ds:schemaRefs>
    <ds:schemaRef ds:uri="2f2bcae2-47a1-454c-9c83-df4f4476217b"/>
    <ds:schemaRef ds:uri="3c2a381b-465a-4b91-b18b-fcbc9cbfcb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1574</TotalTime>
  <Words>295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メイリオ</vt:lpstr>
      <vt:lpstr>Arial</vt:lpstr>
      <vt:lpstr>Trebuchet MS</vt:lpstr>
      <vt:lpstr>標準デザイン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setupuser</dc:creator>
  <cp:lastModifiedBy>立花 慎一朗</cp:lastModifiedBy>
  <cp:revision>25</cp:revision>
  <cp:lastPrinted>2021-10-28T23:56:32Z</cp:lastPrinted>
  <dcterms:created xsi:type="dcterms:W3CDTF">2014-05-07T02:28:15Z</dcterms:created>
  <dcterms:modified xsi:type="dcterms:W3CDTF">2021-11-05T06:49:07Z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0x0101007FB2A69076FD5646A8FD99C831F493CA</vt:lpwstr>
  </property>
</Properties>
</file>