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8" r:id="rId5"/>
    <p:sldId id="259" r:id="rId6"/>
  </p:sldIdLst>
  <p:sldSz cx="6858000" cy="9906000" type="A4"/>
  <p:notesSz cx="6799263" cy="99298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25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CC"/>
    <a:srgbClr val="FF99CC"/>
    <a:srgbClr val="FF66CC"/>
    <a:srgbClr val="009900"/>
    <a:srgbClr val="CC9900"/>
    <a:srgbClr val="CCCC00"/>
    <a:srgbClr val="CC3300"/>
    <a:srgbClr val="FF66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29" autoAdjust="0"/>
    <p:restoredTop sz="94711" autoAdjust="0"/>
  </p:normalViewPr>
  <p:slideViewPr>
    <p:cSldViewPr showGuides="1">
      <p:cViewPr varScale="1">
        <p:scale>
          <a:sx n="90" d="100"/>
          <a:sy n="90" d="100"/>
        </p:scale>
        <p:origin x="3854" y="55"/>
      </p:cViewPr>
      <p:guideLst>
        <p:guide orient="horz" pos="2825"/>
        <p:guide pos="2160"/>
      </p:guideLst>
    </p:cSldViewPr>
  </p:slid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r">
              <a:defRPr sz="1200"/>
            </a:lvl1pPr>
          </a:lstStyle>
          <a:p>
            <a:fld id="{F4FE31F3-69A1-42F5-A4D8-896AF9AB4F81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1243013"/>
            <a:ext cx="2316163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3" tIns="45712" rIns="91423" bIns="457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2" y="4778376"/>
            <a:ext cx="5440363" cy="3910013"/>
          </a:xfrm>
          <a:prstGeom prst="rect">
            <a:avLst/>
          </a:prstGeom>
        </p:spPr>
        <p:txBody>
          <a:bodyPr vert="horz" lIns="91423" tIns="45712" rIns="91423" bIns="4571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31339"/>
            <a:ext cx="2946400" cy="498475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1275" y="9431339"/>
            <a:ext cx="2946400" cy="498475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r">
              <a:defRPr sz="1200"/>
            </a:lvl1pPr>
          </a:lstStyle>
          <a:p>
            <a:fld id="{DB4B542F-5746-4C65-AE0E-4C8460FBD1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7484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5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0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31FAD-DAA7-4290-9361-EE4F84991CEA}" type="datetimeFigureOut">
              <a:rPr kumimoji="1" lang="ja-JP" altLang="en-US" smtClean="0"/>
              <a:pPr/>
              <a:t>2022/2/8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56ED-4116-40BA-9811-79778565B07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31FAD-DAA7-4290-9361-EE4F84991CEA}" type="datetimeFigureOut">
              <a:rPr kumimoji="1" lang="ja-JP" altLang="en-US" smtClean="0"/>
              <a:pPr/>
              <a:t>2022/2/8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56ED-4116-40BA-9811-79778565B07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31FAD-DAA7-4290-9361-EE4F84991CEA}" type="datetimeFigureOut">
              <a:rPr kumimoji="1" lang="ja-JP" altLang="en-US" smtClean="0"/>
              <a:pPr/>
              <a:t>2022/2/8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56ED-4116-40BA-9811-79778565B07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31FAD-DAA7-4290-9361-EE4F84991CEA}" type="datetimeFigureOut">
              <a:rPr kumimoji="1" lang="ja-JP" altLang="en-US" smtClean="0"/>
              <a:pPr/>
              <a:t>2022/2/8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56ED-4116-40BA-9811-79778565B07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333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31FAD-DAA7-4290-9361-EE4F84991CEA}" type="datetimeFigureOut">
              <a:rPr kumimoji="1" lang="ja-JP" altLang="en-US" smtClean="0"/>
              <a:pPr/>
              <a:t>2022/2/8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56ED-4116-40BA-9811-79778565B07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31FAD-DAA7-4290-9361-EE4F84991CEA}" type="datetimeFigureOut">
              <a:rPr kumimoji="1" lang="ja-JP" altLang="en-US" smtClean="0"/>
              <a:pPr/>
              <a:t>2022/2/8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56ED-4116-40BA-9811-79778565B07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31FAD-DAA7-4290-9361-EE4F84991CEA}" type="datetimeFigureOut">
              <a:rPr kumimoji="1" lang="ja-JP" altLang="en-US" smtClean="0"/>
              <a:pPr/>
              <a:t>2022/2/8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56ED-4116-40BA-9811-79778565B07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31FAD-DAA7-4290-9361-EE4F84991CEA}" type="datetimeFigureOut">
              <a:rPr kumimoji="1" lang="ja-JP" altLang="en-US" smtClean="0"/>
              <a:pPr/>
              <a:t>2022/2/8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56ED-4116-40BA-9811-79778565B07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31FAD-DAA7-4290-9361-EE4F84991CEA}" type="datetimeFigureOut">
              <a:rPr kumimoji="1" lang="ja-JP" altLang="en-US" smtClean="0"/>
              <a:pPr/>
              <a:t>2022/2/8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56ED-4116-40BA-9811-79778565B07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467"/>
            </a:lvl1pPr>
            <a:lvl2pPr>
              <a:defRPr sz="3033"/>
            </a:lvl2pPr>
            <a:lvl3pPr>
              <a:defRPr sz="2600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31FAD-DAA7-4290-9361-EE4F84991CEA}" type="datetimeFigureOut">
              <a:rPr kumimoji="1" lang="ja-JP" altLang="en-US" smtClean="0"/>
              <a:pPr/>
              <a:t>2022/2/8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56ED-4116-40BA-9811-79778565B07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467"/>
            </a:lvl1pPr>
            <a:lvl2pPr marL="495285" indent="0">
              <a:buNone/>
              <a:defRPr sz="3033"/>
            </a:lvl2pPr>
            <a:lvl3pPr marL="990570" indent="0">
              <a:buNone/>
              <a:defRPr sz="2600"/>
            </a:lvl3pPr>
            <a:lvl4pPr marL="1485854" indent="0">
              <a:buNone/>
              <a:defRPr sz="2167"/>
            </a:lvl4pPr>
            <a:lvl5pPr marL="1981139" indent="0">
              <a:buNone/>
              <a:defRPr sz="2167"/>
            </a:lvl5pPr>
            <a:lvl6pPr marL="2476424" indent="0">
              <a:buNone/>
              <a:defRPr sz="2167"/>
            </a:lvl6pPr>
            <a:lvl7pPr marL="2971709" indent="0">
              <a:buNone/>
              <a:defRPr sz="2167"/>
            </a:lvl7pPr>
            <a:lvl8pPr marL="3466993" indent="0">
              <a:buNone/>
              <a:defRPr sz="2167"/>
            </a:lvl8pPr>
            <a:lvl9pPr marL="3962278" indent="0">
              <a:buNone/>
              <a:defRPr sz="2167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31FAD-DAA7-4290-9361-EE4F84991CEA}" type="datetimeFigureOut">
              <a:rPr kumimoji="1" lang="ja-JP" altLang="en-US" smtClean="0"/>
              <a:pPr/>
              <a:t>2022/2/8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56ED-4116-40BA-9811-79778565B07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31FAD-DAA7-4290-9361-EE4F84991CEA}" type="datetimeFigureOut">
              <a:rPr kumimoji="1" lang="ja-JP" altLang="en-US" smtClean="0"/>
              <a:pPr/>
              <a:t>2022/2/8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256ED-4116-40BA-9811-79778565B07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0570" rtl="0" eaLnBrk="1" latinLnBrk="0" hangingPunct="1">
        <a:spcBef>
          <a:spcPct val="0"/>
        </a:spcBef>
        <a:buNone/>
        <a:defRPr kumimoji="1" sz="4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1464" indent="-371464" algn="l" defTabSz="990570" rtl="0" eaLnBrk="1" latinLnBrk="0" hangingPunct="1">
        <a:spcBef>
          <a:spcPct val="20000"/>
        </a:spcBef>
        <a:buFont typeface="Arial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1pPr>
      <a:lvl2pPr marL="804838" indent="-309553" algn="l" defTabSz="990570" rtl="0" eaLnBrk="1" latinLnBrk="0" hangingPunct="1">
        <a:spcBef>
          <a:spcPct val="20000"/>
        </a:spcBef>
        <a:buFont typeface="Arial" pitchFamily="34" charset="0"/>
        <a:buChar char="–"/>
        <a:defRPr kumimoji="1" sz="3033" kern="1200">
          <a:solidFill>
            <a:schemeClr val="tx1"/>
          </a:solidFill>
          <a:latin typeface="+mn-lt"/>
          <a:ea typeface="+mn-ea"/>
          <a:cs typeface="+mn-cs"/>
        </a:defRPr>
      </a:lvl2pPr>
      <a:lvl3pPr marL="1238212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33497" indent="-247642" algn="l" defTabSz="990570" rtl="0" eaLnBrk="1" latinLnBrk="0" hangingPunct="1">
        <a:spcBef>
          <a:spcPct val="20000"/>
        </a:spcBef>
        <a:buFont typeface="Arial" pitchFamily="34" charset="0"/>
        <a:buChar char="–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4pPr>
      <a:lvl5pPr marL="2228781" indent="-247642" algn="l" defTabSz="990570" rtl="0" eaLnBrk="1" latinLnBrk="0" hangingPunct="1">
        <a:spcBef>
          <a:spcPct val="20000"/>
        </a:spcBef>
        <a:buFont typeface="Arial" pitchFamily="34" charset="0"/>
        <a:buChar char="»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5pPr>
      <a:lvl6pPr marL="2724066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19351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4636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09920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wmf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10" Type="http://schemas.openxmlformats.org/officeDocument/2006/relationships/image" Target="../media/image8.png"/><Relationship Id="rId4" Type="http://schemas.openxmlformats.org/officeDocument/2006/relationships/hyperlink" Target="https://toshibatec.web-tools.biz/kannsaiAI_RFID/" TargetMode="External"/><Relationship Id="rId9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gif"/><Relationship Id="rId11" Type="http://schemas.openxmlformats.org/officeDocument/2006/relationships/image" Target="../media/image16.png"/><Relationship Id="rId5" Type="http://schemas.openxmlformats.org/officeDocument/2006/relationships/image" Target="../media/image12.png"/><Relationship Id="rId10" Type="http://schemas.openxmlformats.org/officeDocument/2006/relationships/image" Target="../media/image6.png"/><Relationship Id="rId4" Type="http://schemas.openxmlformats.org/officeDocument/2006/relationships/image" Target="../media/image11.jpeg"/><Relationship Id="rId9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>
            <a:extLst>
              <a:ext uri="{FF2B5EF4-FFF2-40B4-BE49-F238E27FC236}">
                <a16:creationId xmlns:a16="http://schemas.microsoft.com/office/drawing/2014/main" id="{00781257-BA8D-4644-81C7-0AFCE88388C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53698" y="-23859"/>
            <a:ext cx="1123653" cy="1896166"/>
          </a:xfrm>
          <a:prstGeom prst="rect">
            <a:avLst/>
          </a:prstGeom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760EF9B-B2C7-4D1B-9F9C-4F811571684E}"/>
              </a:ext>
            </a:extLst>
          </p:cNvPr>
          <p:cNvSpPr/>
          <p:nvPr/>
        </p:nvSpPr>
        <p:spPr>
          <a:xfrm>
            <a:off x="-16284" y="3495212"/>
            <a:ext cx="6869305" cy="1745820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950" b="1" dirty="0"/>
          </a:p>
        </p:txBody>
      </p:sp>
      <p:sp>
        <p:nvSpPr>
          <p:cNvPr id="44" name="Text Box 1108"/>
          <p:cNvSpPr txBox="1">
            <a:spLocks noChangeArrowheads="1"/>
          </p:cNvSpPr>
          <p:nvPr/>
        </p:nvSpPr>
        <p:spPr bwMode="auto">
          <a:xfrm>
            <a:off x="-31122" y="3119701"/>
            <a:ext cx="6858001" cy="425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  <a:defRPr/>
            </a:pPr>
            <a:r>
              <a:rPr lang="ja-JP" altLang="en-US" sz="2167" b="1" spc="-325" dirty="0">
                <a:ln/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itchFamily="50" charset="-128"/>
              </a:rPr>
              <a:t>～　開 催 概 要　～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C5CFAA9-EF06-486C-B40F-76CCBCD5C55F}"/>
              </a:ext>
            </a:extLst>
          </p:cNvPr>
          <p:cNvSpPr txBox="1"/>
          <p:nvPr/>
        </p:nvSpPr>
        <p:spPr>
          <a:xfrm>
            <a:off x="50899" y="3507832"/>
            <a:ext cx="680710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</a:rPr>
              <a:t>日時：３月９日（水）</a:t>
            </a:r>
            <a:r>
              <a:rPr lang="en-US" altLang="ja-JP" sz="2000" b="1" dirty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</a:rPr>
              <a:t>10</a:t>
            </a:r>
            <a:r>
              <a:rPr lang="ja-JP" altLang="en-US" sz="2000" b="1" dirty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</a:rPr>
              <a:t>日（木）</a:t>
            </a:r>
            <a:r>
              <a:rPr lang="en-US" altLang="ja-JP" sz="2000" b="1" dirty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</a:rPr>
              <a:t>9:30~17:00</a:t>
            </a:r>
          </a:p>
          <a:p>
            <a:r>
              <a:rPr lang="ja-JP" altLang="en-US" sz="2000" b="1" dirty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</a:rPr>
              <a:t>内容：</a:t>
            </a:r>
            <a:r>
              <a:rPr lang="en-US" altLang="ja-JP" sz="2000" b="1" dirty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</a:rPr>
              <a:t>1</a:t>
            </a:r>
            <a:r>
              <a:rPr lang="ja-JP" altLang="en-US" sz="2000" b="1" dirty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</a:rPr>
              <a:t>時間</a:t>
            </a:r>
            <a:r>
              <a:rPr lang="en-US" altLang="ja-JP" sz="2000" b="1" dirty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</a:rPr>
              <a:t>1</a:t>
            </a:r>
            <a:r>
              <a:rPr lang="ja-JP" altLang="en-US" sz="2000" b="1" dirty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</a:rPr>
              <a:t>組様（</a:t>
            </a:r>
            <a:r>
              <a:rPr lang="en-US" altLang="ja-JP" sz="2000" b="1" dirty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</a:rPr>
              <a:t>5</a:t>
            </a:r>
            <a:r>
              <a:rPr lang="ja-JP" altLang="en-US" sz="2000" b="1" dirty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</a:rPr>
              <a:t>名以内）</a:t>
            </a:r>
            <a:endParaRPr lang="en-US" altLang="ja-JP" sz="2000" b="1" dirty="0">
              <a:solidFill>
                <a:srgbClr val="0000FF"/>
              </a:solidFill>
              <a:latin typeface="Meiryo UI" pitchFamily="50" charset="-128"/>
              <a:ea typeface="Meiryo UI" pitchFamily="50" charset="-128"/>
            </a:endParaRPr>
          </a:p>
          <a:p>
            <a:r>
              <a:rPr lang="ja-JP" altLang="en-US" sz="2000" b="1" dirty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</a:rPr>
              <a:t>　　　　</a:t>
            </a:r>
            <a:r>
              <a:rPr lang="en-US" altLang="ja-JP" sz="2000" b="1" dirty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</a:rPr>
              <a:t>1</a:t>
            </a:r>
            <a:r>
              <a:rPr lang="ja-JP" altLang="en-US" sz="2000" b="1" dirty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</a:rPr>
              <a:t>日</a:t>
            </a:r>
            <a:r>
              <a:rPr lang="en-US" altLang="ja-JP" sz="2000" b="1" dirty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</a:rPr>
              <a:t>5</a:t>
            </a:r>
            <a:r>
              <a:rPr lang="ja-JP" altLang="en-US" sz="2000" b="1" dirty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</a:rPr>
              <a:t>組（組間</a:t>
            </a:r>
            <a:r>
              <a:rPr lang="en-US" altLang="ja-JP" sz="2000" b="1" dirty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</a:rPr>
              <a:t>30</a:t>
            </a:r>
            <a:r>
              <a:rPr lang="ja-JP" altLang="en-US" sz="2000" b="1" dirty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</a:rPr>
              <a:t>分清掃行います）</a:t>
            </a:r>
            <a:endParaRPr lang="en-US" altLang="ja-JP" sz="2000" b="1" dirty="0">
              <a:solidFill>
                <a:srgbClr val="0000FF"/>
              </a:solidFill>
              <a:latin typeface="Meiryo UI" pitchFamily="50" charset="-128"/>
              <a:ea typeface="Meiryo UI" pitchFamily="50" charset="-128"/>
            </a:endParaRPr>
          </a:p>
          <a:p>
            <a:r>
              <a:rPr lang="ja-JP" altLang="en-US" sz="2000" b="1" dirty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</a:rPr>
              <a:t>　　　　　展示会場見学・導入事例紹介</a:t>
            </a:r>
            <a:endParaRPr lang="en-US" altLang="ja-JP" sz="2000" b="1" dirty="0">
              <a:solidFill>
                <a:srgbClr val="0000FF"/>
              </a:solidFill>
              <a:latin typeface="Meiryo UI" pitchFamily="50" charset="-128"/>
              <a:ea typeface="Meiryo UI" pitchFamily="50" charset="-128"/>
            </a:endParaRPr>
          </a:p>
          <a:p>
            <a:r>
              <a:rPr lang="ja-JP" altLang="en-US" sz="2000" b="1" dirty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</a:rPr>
              <a:t>会場：東芝テック関西支社ショールーム　　新大阪</a:t>
            </a:r>
            <a:endParaRPr lang="en-US" altLang="ja-JP" sz="2000" b="1" dirty="0">
              <a:solidFill>
                <a:srgbClr val="0000FF"/>
              </a:solidFill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C7B34DE-897C-430F-89A8-B4E538E5D60A}"/>
              </a:ext>
            </a:extLst>
          </p:cNvPr>
          <p:cNvSpPr txBox="1"/>
          <p:nvPr/>
        </p:nvSpPr>
        <p:spPr>
          <a:xfrm>
            <a:off x="-16284" y="2288704"/>
            <a:ext cx="6863654" cy="830997"/>
          </a:xfrm>
          <a:prstGeom prst="rect">
            <a:avLst/>
          </a:prstGeom>
          <a:noFill/>
          <a:effectLst>
            <a:outerShdw dist="38100" dir="2700000" algn="tl" rotWithShape="0">
              <a:schemeClr val="tx1">
                <a:lumMod val="50000"/>
                <a:lumOff val="50000"/>
                <a:alpha val="60000"/>
              </a:scheme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 b="1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en-US" altLang="ja-JP" sz="4800" b="1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RFID</a:t>
            </a:r>
            <a:r>
              <a:rPr lang="ja-JP" altLang="en-US" sz="4800" b="1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r>
              <a:rPr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体験会のご案内</a:t>
            </a:r>
          </a:p>
        </p:txBody>
      </p:sp>
      <p:sp>
        <p:nvSpPr>
          <p:cNvPr id="16" name="爆発: 14 pt 15">
            <a:extLst>
              <a:ext uri="{FF2B5EF4-FFF2-40B4-BE49-F238E27FC236}">
                <a16:creationId xmlns:a16="http://schemas.microsoft.com/office/drawing/2014/main" id="{3B49FE83-31BB-4BBE-B4C5-8DBDC83BDFBA}"/>
              </a:ext>
            </a:extLst>
          </p:cNvPr>
          <p:cNvSpPr/>
          <p:nvPr/>
        </p:nvSpPr>
        <p:spPr>
          <a:xfrm rot="20723520">
            <a:off x="4291546" y="3783779"/>
            <a:ext cx="2532000" cy="847671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日間</a:t>
            </a:r>
            <a:r>
              <a: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組限定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9BAB306B-A2E8-40EC-966B-F04C0F369B34}"/>
              </a:ext>
            </a:extLst>
          </p:cNvPr>
          <p:cNvSpPr/>
          <p:nvPr/>
        </p:nvSpPr>
        <p:spPr>
          <a:xfrm>
            <a:off x="1" y="9505891"/>
            <a:ext cx="6858000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950"/>
          </a:p>
        </p:txBody>
      </p:sp>
      <p:pic>
        <p:nvPicPr>
          <p:cNvPr id="28" name="Picture 30" descr="U:\B．販促\販売促進\07．機器画像データ\02．線画（WMF）\00．ロゴ（社名・製品）\営業担当作成チラシ用ロゴWMF\商品カタログ用_東芝ロゴ社名ロゴ_RB.wmf">
            <a:extLst>
              <a:ext uri="{FF2B5EF4-FFF2-40B4-BE49-F238E27FC236}">
                <a16:creationId xmlns:a16="http://schemas.microsoft.com/office/drawing/2014/main" id="{6DA0A66C-D5A2-4C80-9627-BE4BCC8934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5960" y="9575318"/>
            <a:ext cx="2904728" cy="192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9CFB254-C97C-4C33-B464-CDFDC5F9F290}"/>
              </a:ext>
            </a:extLst>
          </p:cNvPr>
          <p:cNvSpPr txBox="1"/>
          <p:nvPr/>
        </p:nvSpPr>
        <p:spPr>
          <a:xfrm>
            <a:off x="44625" y="5277114"/>
            <a:ext cx="4608512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latin typeface="+mn-ea"/>
              </a:rPr>
              <a:t>【</a:t>
            </a:r>
            <a:r>
              <a:rPr kumimoji="1" lang="ja-JP" altLang="en-US" sz="1400" b="1" dirty="0">
                <a:latin typeface="+mn-ea"/>
              </a:rPr>
              <a:t>お申込み方法</a:t>
            </a:r>
            <a:r>
              <a:rPr lang="en-US" altLang="ja-JP" sz="1400" b="1" dirty="0">
                <a:latin typeface="+mn-ea"/>
              </a:rPr>
              <a:t>】</a:t>
            </a:r>
            <a:endParaRPr kumimoji="1" lang="en-US" altLang="ja-JP" sz="1400" b="1" dirty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１．下記</a:t>
            </a:r>
            <a:r>
              <a:rPr lang="en-US" altLang="ja-JP" sz="1200" dirty="0">
                <a:latin typeface="+mn-ea"/>
              </a:rPr>
              <a:t>URL</a:t>
            </a:r>
            <a:r>
              <a:rPr lang="ja-JP" altLang="en-US" sz="1200" dirty="0">
                <a:latin typeface="+mn-ea"/>
              </a:rPr>
              <a:t>から社名・代表者名・</a:t>
            </a:r>
            <a:r>
              <a:rPr lang="en-US" altLang="ja-JP" sz="1200" dirty="0">
                <a:latin typeface="+mn-ea"/>
              </a:rPr>
              <a:t>e-mail</a:t>
            </a:r>
            <a:r>
              <a:rPr lang="ja-JP" altLang="en-US" sz="1200" dirty="0">
                <a:latin typeface="+mn-ea"/>
              </a:rPr>
              <a:t>・人数・希望</a:t>
            </a:r>
            <a:r>
              <a:rPr lang="en-US" altLang="ja-JP" sz="1200" dirty="0">
                <a:latin typeface="+mn-ea"/>
              </a:rPr>
              <a:t>No</a:t>
            </a:r>
            <a:r>
              <a:rPr lang="ja-JP" altLang="en-US" sz="1200" dirty="0">
                <a:latin typeface="+mn-ea"/>
              </a:rPr>
              <a:t>を入力</a:t>
            </a:r>
            <a:endParaRPr lang="en-US" altLang="ja-JP" sz="1200" dirty="0">
              <a:latin typeface="+mn-ea"/>
            </a:endParaRPr>
          </a:p>
          <a:p>
            <a:r>
              <a:rPr kumimoji="1" lang="ja-JP" altLang="en-US" sz="1200" dirty="0">
                <a:latin typeface="+mn-ea"/>
              </a:rPr>
              <a:t>　　（右の</a:t>
            </a:r>
            <a:r>
              <a:rPr kumimoji="1" lang="en-US" altLang="ja-JP" sz="1200" dirty="0">
                <a:latin typeface="+mn-ea"/>
              </a:rPr>
              <a:t>QR</a:t>
            </a:r>
            <a:r>
              <a:rPr kumimoji="1" lang="ja-JP" altLang="en-US" sz="1200" dirty="0">
                <a:latin typeface="+mn-ea"/>
              </a:rPr>
              <a:t>読取り携帯</a:t>
            </a:r>
            <a:r>
              <a:rPr lang="ja-JP" altLang="en-US" sz="1200" dirty="0">
                <a:latin typeface="+mn-ea"/>
              </a:rPr>
              <a:t>から申し込みもできます</a:t>
            </a:r>
            <a:r>
              <a:rPr kumimoji="1" lang="ja-JP" altLang="en-US" sz="1200" dirty="0">
                <a:latin typeface="+mn-ea"/>
              </a:rPr>
              <a:t>）</a:t>
            </a:r>
            <a:endParaRPr kumimoji="1" lang="en-US" altLang="ja-JP" sz="1200" dirty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　　お申込み</a:t>
            </a:r>
            <a:r>
              <a:rPr lang="en-US" altLang="ja-JP" sz="1200" dirty="0">
                <a:latin typeface="+mn-ea"/>
              </a:rPr>
              <a:t>URL</a:t>
            </a:r>
            <a:r>
              <a:rPr lang="ja-JP" altLang="en-US" sz="1200" dirty="0">
                <a:latin typeface="+mn-ea"/>
              </a:rPr>
              <a:t>：</a:t>
            </a:r>
            <a:r>
              <a:rPr lang="en-US" altLang="ja-JP" sz="1200" dirty="0">
                <a:latin typeface="+mn-ea"/>
                <a:hlinkClick r:id="rId4"/>
              </a:rPr>
              <a:t>https://toshibatec.web-tools.biz/kannsaiAI_RFID/</a:t>
            </a:r>
            <a:endParaRPr lang="en-US" altLang="ja-JP" sz="1200" dirty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２．下記ｅ</a:t>
            </a:r>
            <a:r>
              <a:rPr lang="en-US" altLang="ja-JP" sz="1200" dirty="0">
                <a:latin typeface="+mn-ea"/>
              </a:rPr>
              <a:t>-</a:t>
            </a:r>
            <a:r>
              <a:rPr lang="ja-JP" altLang="en-US" sz="1200" dirty="0">
                <a:latin typeface="+mn-ea"/>
              </a:rPr>
              <a:t>ｍａｉｌまで直接見学希望を送信</a:t>
            </a:r>
            <a:endParaRPr lang="en-US" altLang="ja-JP" sz="1200" dirty="0">
              <a:latin typeface="+mn-ea"/>
            </a:endParaRPr>
          </a:p>
          <a:p>
            <a:r>
              <a:rPr kumimoji="1" lang="ja-JP" altLang="en-US" sz="1200" dirty="0">
                <a:latin typeface="+mn-ea"/>
              </a:rPr>
              <a:t>　　　貴社名・お名前・人数希望</a:t>
            </a:r>
            <a:r>
              <a:rPr kumimoji="1" lang="en-US" altLang="ja-JP" sz="1200" dirty="0">
                <a:latin typeface="+mn-ea"/>
              </a:rPr>
              <a:t>No</a:t>
            </a:r>
            <a:r>
              <a:rPr kumimoji="1" lang="ja-JP" altLang="en-US" sz="1200" dirty="0">
                <a:latin typeface="+mn-ea"/>
              </a:rPr>
              <a:t>を記載願います</a:t>
            </a:r>
            <a:endParaRPr kumimoji="1" lang="en-US" altLang="ja-JP" sz="1200" dirty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　　お申込み</a:t>
            </a:r>
            <a:r>
              <a:rPr lang="en-US" altLang="ja-JP" sz="1200" dirty="0">
                <a:latin typeface="+mn-ea"/>
              </a:rPr>
              <a:t>e-mail</a:t>
            </a:r>
            <a:r>
              <a:rPr lang="ja-JP" altLang="en-US" sz="1200" dirty="0">
                <a:latin typeface="+mn-ea"/>
              </a:rPr>
              <a:t>：</a:t>
            </a:r>
            <a:r>
              <a:rPr lang="en-US" altLang="ja-JP" sz="1200" dirty="0">
                <a:latin typeface="+mn-ea"/>
              </a:rPr>
              <a:t>Shoichi_Katoh@toshibatec.co.jp</a:t>
            </a:r>
          </a:p>
        </p:txBody>
      </p:sp>
      <p:pic>
        <p:nvPicPr>
          <p:cNvPr id="36" name="図 35">
            <a:extLst>
              <a:ext uri="{FF2B5EF4-FFF2-40B4-BE49-F238E27FC236}">
                <a16:creationId xmlns:a16="http://schemas.microsoft.com/office/drawing/2014/main" id="{598643F4-0451-4350-A4DD-6CA954B5A47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15490" y="7234918"/>
            <a:ext cx="2462492" cy="2182577"/>
          </a:xfrm>
          <a:prstGeom prst="rect">
            <a:avLst/>
          </a:prstGeom>
          <a:ln w="38100">
            <a:solidFill>
              <a:srgbClr val="0000FF"/>
            </a:solidFill>
          </a:ln>
        </p:spPr>
      </p:pic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6DDC1FCF-2571-4936-8E24-8570D2377DBA}"/>
              </a:ext>
            </a:extLst>
          </p:cNvPr>
          <p:cNvSpPr txBox="1"/>
          <p:nvPr/>
        </p:nvSpPr>
        <p:spPr>
          <a:xfrm>
            <a:off x="4115490" y="6328946"/>
            <a:ext cx="295624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展示会場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大阪市淀川区宮原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4-1-6</a:t>
            </a: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アクロス新大阪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7F</a:t>
            </a:r>
          </a:p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06-4807-6576</a:t>
            </a:r>
          </a:p>
        </p:txBody>
      </p:sp>
      <p:pic>
        <p:nvPicPr>
          <p:cNvPr id="40" name="図 39">
            <a:extLst>
              <a:ext uri="{FF2B5EF4-FFF2-40B4-BE49-F238E27FC236}">
                <a16:creationId xmlns:a16="http://schemas.microsoft.com/office/drawing/2014/main" id="{6C7611E9-4C8D-48B5-A0A4-1ACB985E8CA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83630">
            <a:off x="5219812" y="763015"/>
            <a:ext cx="782550" cy="916454"/>
          </a:xfrm>
          <a:prstGeom prst="rect">
            <a:avLst/>
          </a:prstGeom>
        </p:spPr>
      </p:pic>
      <p:pic>
        <p:nvPicPr>
          <p:cNvPr id="41" name="図 40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8D80C658-001A-4EAA-BE66-BCAF4951369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2794" y="694033"/>
            <a:ext cx="782550" cy="965302"/>
          </a:xfrm>
          <a:prstGeom prst="rect">
            <a:avLst/>
          </a:prstGeom>
        </p:spPr>
      </p:pic>
      <p:pic>
        <p:nvPicPr>
          <p:cNvPr id="42" name="Picture 3" descr="C:\Users\z04669ec\Desktop\名称未設定-1.png">
            <a:extLst>
              <a:ext uri="{FF2B5EF4-FFF2-40B4-BE49-F238E27FC236}">
                <a16:creationId xmlns:a16="http://schemas.microsoft.com/office/drawing/2014/main" id="{8E5E51C2-5442-450D-B41C-CBF86F6D24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13683147">
            <a:off x="4856767" y="945122"/>
            <a:ext cx="419612" cy="41961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楕円 9">
            <a:extLst>
              <a:ext uri="{FF2B5EF4-FFF2-40B4-BE49-F238E27FC236}">
                <a16:creationId xmlns:a16="http://schemas.microsoft.com/office/drawing/2014/main" id="{2BB92B8A-9864-4073-8197-F6B3E60F11AA}"/>
              </a:ext>
            </a:extLst>
          </p:cNvPr>
          <p:cNvSpPr/>
          <p:nvPr/>
        </p:nvSpPr>
        <p:spPr>
          <a:xfrm rot="288370">
            <a:off x="3164251" y="514795"/>
            <a:ext cx="2172307" cy="1149532"/>
          </a:xfrm>
          <a:prstGeom prst="ellipse">
            <a:avLst/>
          </a:prstGeom>
          <a:solidFill>
            <a:srgbClr val="0000FF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E9FBB38-D0A1-4056-8D69-536BD5DEC56B}"/>
              </a:ext>
            </a:extLst>
          </p:cNvPr>
          <p:cNvSpPr txBox="1"/>
          <p:nvPr/>
        </p:nvSpPr>
        <p:spPr>
          <a:xfrm>
            <a:off x="70250" y="2036855"/>
            <a:ext cx="66711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◇ご対象：生産管理・生産技術・情報システム・工務・物流部門・改善担当者　様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871A4036-4689-4F37-850D-89DBACB4960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80018" y="6719586"/>
            <a:ext cx="3365006" cy="2703242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2EE05F24-795E-448C-84BA-A23E023115A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5224" y="5378112"/>
            <a:ext cx="985484" cy="98548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直線コネクタ 17"/>
          <p:cNvCxnSpPr>
            <a:cxnSpLocks/>
          </p:cNvCxnSpPr>
          <p:nvPr/>
        </p:nvCxnSpPr>
        <p:spPr>
          <a:xfrm>
            <a:off x="-285750" y="683768"/>
            <a:ext cx="7143750" cy="19302"/>
          </a:xfrm>
          <a:prstGeom prst="line">
            <a:avLst/>
          </a:prstGeom>
          <a:ln w="38100">
            <a:gradFill flip="none" rotWithShape="1">
              <a:gsLst>
                <a:gs pos="0">
                  <a:srgbClr val="00B0F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タイトル 1"/>
          <p:cNvSpPr txBox="1">
            <a:spLocks/>
          </p:cNvSpPr>
          <p:nvPr/>
        </p:nvSpPr>
        <p:spPr>
          <a:xfrm>
            <a:off x="36612" y="75215"/>
            <a:ext cx="3320380" cy="53025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defTabSz="990570">
              <a:spcBef>
                <a:spcPct val="0"/>
              </a:spcBef>
              <a:defRPr/>
            </a:pPr>
            <a:r>
              <a:rPr lang="ja-JP" altLang="en-US" sz="3033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展示内容</a:t>
            </a:r>
            <a:endParaRPr lang="ja-JP" altLang="en-US" sz="975" b="1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52470F7-57C9-4B9F-887C-C52786F63836}"/>
              </a:ext>
            </a:extLst>
          </p:cNvPr>
          <p:cNvSpPr txBox="1"/>
          <p:nvPr/>
        </p:nvSpPr>
        <p:spPr>
          <a:xfrm>
            <a:off x="48617" y="683768"/>
            <a:ext cx="4524503" cy="425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167" dirty="0">
                <a:solidFill>
                  <a:srgbClr val="0000FF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トンネルゲート　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039BCA5-A884-4488-BECE-F3FC13F43CEF}"/>
              </a:ext>
            </a:extLst>
          </p:cNvPr>
          <p:cNvSpPr txBox="1"/>
          <p:nvPr/>
        </p:nvSpPr>
        <p:spPr>
          <a:xfrm>
            <a:off x="48617" y="1625154"/>
            <a:ext cx="4524503" cy="425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167" dirty="0">
                <a:solidFill>
                  <a:srgbClr val="6600CC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ハンディターミナル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540C67C6-F75A-4C26-985B-7FB49EB3A51F}"/>
              </a:ext>
            </a:extLst>
          </p:cNvPr>
          <p:cNvSpPr txBox="1"/>
          <p:nvPr/>
        </p:nvSpPr>
        <p:spPr>
          <a:xfrm>
            <a:off x="90729" y="2598241"/>
            <a:ext cx="4524503" cy="425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167" dirty="0">
                <a:solidFill>
                  <a:srgbClr val="CC00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簡易ゲート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BDA6DAE0-3E65-4A1D-AFDA-30C784CE40A0}"/>
              </a:ext>
            </a:extLst>
          </p:cNvPr>
          <p:cNvSpPr txBox="1"/>
          <p:nvPr/>
        </p:nvSpPr>
        <p:spPr>
          <a:xfrm>
            <a:off x="90729" y="3486714"/>
            <a:ext cx="4524503" cy="425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167" dirty="0">
                <a:solidFill>
                  <a:srgbClr val="FF0066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貸出管理システム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649DF713-91B6-43F4-93DF-8C161C2AB230}"/>
              </a:ext>
            </a:extLst>
          </p:cNvPr>
          <p:cNvSpPr txBox="1"/>
          <p:nvPr/>
        </p:nvSpPr>
        <p:spPr>
          <a:xfrm>
            <a:off x="71884" y="4509244"/>
            <a:ext cx="4524503" cy="425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167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物流システム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0F5F02C9-72E1-4216-AC20-EC78E581587E}"/>
              </a:ext>
            </a:extLst>
          </p:cNvPr>
          <p:cNvSpPr txBox="1"/>
          <p:nvPr/>
        </p:nvSpPr>
        <p:spPr>
          <a:xfrm>
            <a:off x="112490" y="5457056"/>
            <a:ext cx="4524503" cy="425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167" dirty="0">
                <a:solidFill>
                  <a:srgbClr val="CC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ラベルプリンタ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331ED098-5D0B-43C6-B77F-CDEAC7310D85}"/>
              </a:ext>
            </a:extLst>
          </p:cNvPr>
          <p:cNvSpPr txBox="1"/>
          <p:nvPr/>
        </p:nvSpPr>
        <p:spPr>
          <a:xfrm>
            <a:off x="114764" y="6231563"/>
            <a:ext cx="4524503" cy="425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167" dirty="0">
                <a:solidFill>
                  <a:srgbClr val="CC99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棚卸システム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3912B15D-3E80-4D9F-8FB9-78DAE51D83BA}"/>
              </a:ext>
            </a:extLst>
          </p:cNvPr>
          <p:cNvSpPr txBox="1"/>
          <p:nvPr/>
        </p:nvSpPr>
        <p:spPr>
          <a:xfrm>
            <a:off x="112490" y="7083010"/>
            <a:ext cx="4524503" cy="425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167" dirty="0">
                <a:solidFill>
                  <a:srgbClr val="0099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事例紹介コーナー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C3849E0-7A64-450F-94FA-F559129E16CD}"/>
              </a:ext>
            </a:extLst>
          </p:cNvPr>
          <p:cNvSpPr txBox="1"/>
          <p:nvPr/>
        </p:nvSpPr>
        <p:spPr>
          <a:xfrm>
            <a:off x="230645" y="1036881"/>
            <a:ext cx="536829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+mj-ea"/>
                <a:ea typeface="+mj-ea"/>
              </a:rPr>
              <a:t>物流シーンの入荷・返品業務を劇的に変える東芝テック製トンネルゲート。</a:t>
            </a:r>
            <a:endParaRPr lang="en-US" altLang="ja-JP" sz="1100" dirty="0">
              <a:latin typeface="+mj-ea"/>
              <a:ea typeface="+mj-ea"/>
            </a:endParaRPr>
          </a:p>
          <a:p>
            <a:r>
              <a:rPr lang="ja-JP" altLang="en-US" sz="1100" dirty="0">
                <a:latin typeface="+mj-ea"/>
                <a:ea typeface="+mj-ea"/>
              </a:rPr>
              <a:t>何故、様々な現場で採用されるのかをご覧いただけます。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FC7CF070-1518-40C2-A2B3-F978F502049B}"/>
              </a:ext>
            </a:extLst>
          </p:cNvPr>
          <p:cNvSpPr txBox="1"/>
          <p:nvPr/>
        </p:nvSpPr>
        <p:spPr>
          <a:xfrm>
            <a:off x="230645" y="2072680"/>
            <a:ext cx="573973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+mj-ea"/>
                <a:ea typeface="+mj-ea"/>
              </a:rPr>
              <a:t>読取り精度抜群のハンディターミナルを体感いただけます。</a:t>
            </a:r>
            <a:endParaRPr lang="en-US" altLang="ja-JP" sz="1100" dirty="0">
              <a:latin typeface="+mj-ea"/>
              <a:ea typeface="+mj-ea"/>
            </a:endParaRPr>
          </a:p>
          <a:p>
            <a:r>
              <a:rPr lang="ja-JP" altLang="en-US" sz="1100" dirty="0">
                <a:latin typeface="+mj-ea"/>
                <a:ea typeface="+mj-ea"/>
              </a:rPr>
              <a:t>様々なメーカーの</a:t>
            </a:r>
            <a:r>
              <a:rPr lang="en-US" altLang="ja-JP" sz="1100" dirty="0">
                <a:latin typeface="+mj-ea"/>
                <a:ea typeface="+mj-ea"/>
              </a:rPr>
              <a:t>HT</a:t>
            </a:r>
            <a:r>
              <a:rPr lang="ja-JP" altLang="en-US" sz="1100" dirty="0">
                <a:latin typeface="+mj-ea"/>
                <a:ea typeface="+mj-ea"/>
              </a:rPr>
              <a:t>も展示、比較いただけます。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C53C1B17-17F2-4E42-8164-0D3099A67423}"/>
              </a:ext>
            </a:extLst>
          </p:cNvPr>
          <p:cNvSpPr txBox="1"/>
          <p:nvPr/>
        </p:nvSpPr>
        <p:spPr>
          <a:xfrm>
            <a:off x="279187" y="2977901"/>
            <a:ext cx="55862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+mj-ea"/>
                <a:ea typeface="+mj-ea"/>
              </a:rPr>
              <a:t>組立型簡易</a:t>
            </a:r>
            <a:r>
              <a:rPr lang="en-US" altLang="ja-JP" sz="1100" dirty="0">
                <a:latin typeface="+mj-ea"/>
                <a:ea typeface="+mj-ea"/>
              </a:rPr>
              <a:t>RFID</a:t>
            </a:r>
            <a:r>
              <a:rPr lang="ja-JP" altLang="en-US" sz="1100" dirty="0">
                <a:latin typeface="+mj-ea"/>
                <a:ea typeface="+mj-ea"/>
              </a:rPr>
              <a:t>ゲートを展示しております。簡易組立型なのでどんな現場でも施工工事無く</a:t>
            </a:r>
            <a:r>
              <a:rPr lang="en-US" altLang="ja-JP" sz="1100" dirty="0">
                <a:latin typeface="+mj-ea"/>
                <a:ea typeface="+mj-ea"/>
              </a:rPr>
              <a:t>RFID</a:t>
            </a:r>
            <a:r>
              <a:rPr lang="ja-JP" altLang="en-US" sz="1100" dirty="0">
                <a:latin typeface="+mj-ea"/>
                <a:ea typeface="+mj-ea"/>
              </a:rPr>
              <a:t>ゲートの設置が可能です。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95D541BD-A667-4010-9107-8C831B354909}"/>
              </a:ext>
            </a:extLst>
          </p:cNvPr>
          <p:cNvSpPr txBox="1"/>
          <p:nvPr/>
        </p:nvSpPr>
        <p:spPr>
          <a:xfrm>
            <a:off x="279187" y="3902041"/>
            <a:ext cx="455569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>
                <a:latin typeface="+mj-ea"/>
                <a:ea typeface="+mj-ea"/>
              </a:rPr>
              <a:t>RFID</a:t>
            </a:r>
            <a:r>
              <a:rPr lang="ja-JP" altLang="en-US" sz="1100" dirty="0">
                <a:latin typeface="+mj-ea"/>
                <a:ea typeface="+mj-ea"/>
              </a:rPr>
              <a:t>活用で多い事例、パソコンや検査装置等、社内設備の持ち出し管理、レンタル品の管理等、に使えるパッケージソフトをご紹介します。</a:t>
            </a: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48210D04-4B98-4D35-BB41-4F4FC5889DAB}"/>
              </a:ext>
            </a:extLst>
          </p:cNvPr>
          <p:cNvSpPr txBox="1"/>
          <p:nvPr/>
        </p:nvSpPr>
        <p:spPr>
          <a:xfrm>
            <a:off x="230644" y="4965964"/>
            <a:ext cx="58626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+mj-ea"/>
                <a:ea typeface="+mj-ea"/>
              </a:rPr>
              <a:t>東芝テックパッケージソフト「</a:t>
            </a:r>
            <a:r>
              <a:rPr lang="en-US" altLang="ja-JP" sz="1100" dirty="0">
                <a:latin typeface="+mj-ea"/>
                <a:ea typeface="+mj-ea"/>
              </a:rPr>
              <a:t>RFID</a:t>
            </a:r>
            <a:r>
              <a:rPr lang="ja-JP" altLang="en-US" sz="1100" dirty="0">
                <a:latin typeface="+mj-ea"/>
                <a:ea typeface="+mj-ea"/>
              </a:rPr>
              <a:t>ロジスパート」を展示します。現在の物流システムはそのままに、入庫・ピッキングといった現場作業を</a:t>
            </a:r>
            <a:r>
              <a:rPr lang="en-US" altLang="ja-JP" sz="1100" dirty="0">
                <a:latin typeface="+mj-ea"/>
                <a:ea typeface="+mj-ea"/>
              </a:rPr>
              <a:t>RFID</a:t>
            </a:r>
            <a:r>
              <a:rPr lang="ja-JP" altLang="en-US" sz="1100" dirty="0">
                <a:latin typeface="+mj-ea"/>
                <a:ea typeface="+mj-ea"/>
              </a:rPr>
              <a:t>対応にできるツールを紹介します。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9007CBE9-BCE9-4160-B1AA-07DFF4F75ACB}"/>
              </a:ext>
            </a:extLst>
          </p:cNvPr>
          <p:cNvSpPr txBox="1"/>
          <p:nvPr/>
        </p:nvSpPr>
        <p:spPr>
          <a:xfrm>
            <a:off x="305224" y="5842778"/>
            <a:ext cx="52191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>
                <a:latin typeface="+mj-ea"/>
                <a:ea typeface="+mj-ea"/>
              </a:rPr>
              <a:t>RFID</a:t>
            </a:r>
            <a:r>
              <a:rPr lang="ja-JP" altLang="en-US" sz="1100" dirty="0">
                <a:latin typeface="+mj-ea"/>
                <a:ea typeface="+mj-ea"/>
              </a:rPr>
              <a:t>ラベルにエンコードしながら発行するプリンタをご紹介します。</a:t>
            </a: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26D82C99-69C0-499E-8AB3-1DA85F9C72A9}"/>
              </a:ext>
            </a:extLst>
          </p:cNvPr>
          <p:cNvSpPr txBox="1"/>
          <p:nvPr/>
        </p:nvSpPr>
        <p:spPr>
          <a:xfrm>
            <a:off x="287340" y="6657446"/>
            <a:ext cx="53139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+mj-ea"/>
                <a:ea typeface="+mj-ea"/>
              </a:rPr>
              <a:t>棚卸したデータを</a:t>
            </a:r>
            <a:r>
              <a:rPr lang="en-US" altLang="ja-JP" sz="1100" dirty="0">
                <a:latin typeface="+mj-ea"/>
                <a:ea typeface="+mj-ea"/>
              </a:rPr>
              <a:t>CSV</a:t>
            </a:r>
            <a:r>
              <a:rPr lang="ja-JP" altLang="en-US" sz="1100" dirty="0">
                <a:latin typeface="+mj-ea"/>
                <a:ea typeface="+mj-ea"/>
              </a:rPr>
              <a:t>吐き出し・・・に特化した</a:t>
            </a:r>
            <a:r>
              <a:rPr lang="en-US" altLang="ja-JP" sz="1100" dirty="0">
                <a:latin typeface="+mj-ea"/>
                <a:ea typeface="+mj-ea"/>
              </a:rPr>
              <a:t>RFID</a:t>
            </a:r>
            <a:r>
              <a:rPr lang="ja-JP" altLang="en-US" sz="1100" dirty="0">
                <a:latin typeface="+mj-ea"/>
                <a:ea typeface="+mj-ea"/>
              </a:rPr>
              <a:t>入門的ソフトをご紹介します。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51B1BEAA-517C-432A-8A67-53FEFC3FB3C2}"/>
              </a:ext>
            </a:extLst>
          </p:cNvPr>
          <p:cNvSpPr txBox="1"/>
          <p:nvPr/>
        </p:nvSpPr>
        <p:spPr>
          <a:xfrm>
            <a:off x="209760" y="7543545"/>
            <a:ext cx="343526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+mj-ea"/>
                <a:ea typeface="+mj-ea"/>
              </a:rPr>
              <a:t>様々な現場で</a:t>
            </a:r>
            <a:r>
              <a:rPr lang="en-US" altLang="ja-JP" sz="1100" dirty="0">
                <a:latin typeface="+mj-ea"/>
                <a:ea typeface="+mj-ea"/>
              </a:rPr>
              <a:t>RFID</a:t>
            </a:r>
            <a:r>
              <a:rPr lang="ja-JP" altLang="en-US" sz="1100" dirty="0">
                <a:latin typeface="+mj-ea"/>
                <a:ea typeface="+mj-ea"/>
              </a:rPr>
              <a:t>の導入・支援を行ってきたスタッフが在席しておりますので、ご相談シーンに近い事例や提案内容をご紹介いたします。</a:t>
            </a:r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5B31CDA2-2F89-4E0D-A593-132BBA2CD29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3846" t="39428" r="36769" b="16601"/>
          <a:stretch/>
        </p:blipFill>
        <p:spPr>
          <a:xfrm>
            <a:off x="5163188" y="861610"/>
            <a:ext cx="1744061" cy="1135539"/>
          </a:xfrm>
          <a:prstGeom prst="rect">
            <a:avLst/>
          </a:prstGeom>
        </p:spPr>
      </p:pic>
      <p:pic>
        <p:nvPicPr>
          <p:cNvPr id="23" name="Picture 4">
            <a:extLst>
              <a:ext uri="{FF2B5EF4-FFF2-40B4-BE49-F238E27FC236}">
                <a16:creationId xmlns:a16="http://schemas.microsoft.com/office/drawing/2014/main" id="{89663D0C-CBCA-4580-B812-8B11A6309E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59088" y="2435948"/>
            <a:ext cx="637256" cy="44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2CEACBF0-2A4E-4C52-9842-F37C0862686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6527" y="5262721"/>
            <a:ext cx="1112495" cy="534609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70AD73D2-8189-4876-8C14-47180E9DA7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03983" y="3793057"/>
            <a:ext cx="1342101" cy="658074"/>
          </a:xfrm>
          <a:prstGeom prst="rect">
            <a:avLst/>
          </a:prstGeom>
        </p:spPr>
      </p:pic>
      <p:pic>
        <p:nvPicPr>
          <p:cNvPr id="28" name="図 27" descr="プリンターの写真&#10;&#10;自動的に生成された説明">
            <a:extLst>
              <a:ext uri="{FF2B5EF4-FFF2-40B4-BE49-F238E27FC236}">
                <a16:creationId xmlns:a16="http://schemas.microsoft.com/office/drawing/2014/main" id="{3D94ADA6-2939-4569-BE0F-B12E8DAA2AD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00971" y="5467201"/>
            <a:ext cx="762217" cy="762217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CD6408A7-94EE-47A8-9E69-3038A7A1E35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7692" y="6416734"/>
            <a:ext cx="874681" cy="491763"/>
          </a:xfrm>
          <a:prstGeom prst="rect">
            <a:avLst/>
          </a:prstGeom>
        </p:spPr>
      </p:pic>
      <p:pic>
        <p:nvPicPr>
          <p:cNvPr id="4" name="図 3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EDB8FC2C-3382-4FE2-AE3B-CDF9656A806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3983" y="78707"/>
            <a:ext cx="518410" cy="624363"/>
          </a:xfrm>
          <a:prstGeom prst="rect">
            <a:avLst/>
          </a:prstGeom>
        </p:spPr>
      </p:pic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114CA60D-AEDC-4421-892B-9F9F9368CA04}"/>
              </a:ext>
            </a:extLst>
          </p:cNvPr>
          <p:cNvSpPr/>
          <p:nvPr/>
        </p:nvSpPr>
        <p:spPr>
          <a:xfrm>
            <a:off x="1" y="9505891"/>
            <a:ext cx="6858000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950"/>
          </a:p>
        </p:txBody>
      </p:sp>
      <p:pic>
        <p:nvPicPr>
          <p:cNvPr id="32" name="Picture 30" descr="U:\B．販促\販売促進\07．機器画像データ\02．線画（WMF）\00．ロゴ（社名・製品）\営業担当作成チラシ用ロゴWMF\商品カタログ用_東芝ロゴ社名ロゴ_RB.wmf">
            <a:extLst>
              <a:ext uri="{FF2B5EF4-FFF2-40B4-BE49-F238E27FC236}">
                <a16:creationId xmlns:a16="http://schemas.microsoft.com/office/drawing/2014/main" id="{A329D0F5-F040-4992-B10A-5A4E4487F8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5960" y="9575318"/>
            <a:ext cx="2904728" cy="192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3" descr="C:\Users\z04669ec\Desktop\名称未設定-1.png">
            <a:extLst>
              <a:ext uri="{FF2B5EF4-FFF2-40B4-BE49-F238E27FC236}">
                <a16:creationId xmlns:a16="http://schemas.microsoft.com/office/drawing/2014/main" id="{B2B4152E-4611-49FA-8E67-AB1E9515D5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rot="1646262">
            <a:off x="4728324" y="2385559"/>
            <a:ext cx="419612" cy="41961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0D897BD0-6FDF-4F2C-8388-E32174956AC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826793" y="2755546"/>
            <a:ext cx="739184" cy="958942"/>
          </a:xfrm>
          <a:prstGeom prst="rect">
            <a:avLst/>
          </a:prstGeom>
        </p:spPr>
      </p:pic>
      <p:sp>
        <p:nvSpPr>
          <p:cNvPr id="10" name="星: 12 pt 9">
            <a:extLst>
              <a:ext uri="{FF2B5EF4-FFF2-40B4-BE49-F238E27FC236}">
                <a16:creationId xmlns:a16="http://schemas.microsoft.com/office/drawing/2014/main" id="{6475D8F9-C0F3-46A5-AF3E-5DD5D58AB809}"/>
              </a:ext>
            </a:extLst>
          </p:cNvPr>
          <p:cNvSpPr/>
          <p:nvPr/>
        </p:nvSpPr>
        <p:spPr>
          <a:xfrm rot="20916097">
            <a:off x="3473563" y="7108092"/>
            <a:ext cx="3242225" cy="1135539"/>
          </a:xfrm>
          <a:prstGeom prst="star12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その他続々</a:t>
            </a:r>
            <a:endParaRPr kumimoji="1" lang="en-US" altLang="ja-JP" sz="1600" b="1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600" b="1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出展予定！</a:t>
            </a:r>
            <a:endParaRPr kumimoji="1" lang="en-US" altLang="ja-JP" sz="1600" b="1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600" b="1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初展示品も！</a:t>
            </a:r>
            <a:endParaRPr kumimoji="1" lang="en-US" altLang="ja-JP" sz="1600" b="1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F099027-5F97-4203-915B-6F0478A6C06D}"/>
              </a:ext>
            </a:extLst>
          </p:cNvPr>
          <p:cNvSpPr txBox="1"/>
          <p:nvPr/>
        </p:nvSpPr>
        <p:spPr>
          <a:xfrm>
            <a:off x="396977" y="8342516"/>
            <a:ext cx="6064046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事務局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・お問合せ先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東芝テック関西支社オートＩＤ営業部　加藤・井藤・山内・高橋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TEL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06-4807-6576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（折り返し）　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e-mail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Shoichi_Katoh@toshibatec.co.jp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7a63ae98c9331042c85a0ce3caf3b722">
  <xsd:schema xmlns:xsd="http://www.w3.org/2001/XMLSchema" xmlns:p="http://schemas.microsoft.com/office/2006/metadata/properties" targetNamespace="http://schemas.microsoft.com/office/2006/metadata/properties" ma:root="true" ma:fieldsID="643ad641ad674e858ec36190b61f65c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26DAFCC-CC47-43A8-8AAE-E222491913D5}">
  <ds:schemaRefs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dcmitype/"/>
    <ds:schemaRef ds:uri="http://purl.org/dc/terms/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97FDA13F-C482-4A93-83CD-8A31CEFDFF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8E5CC6E8-CE3A-477B-B34A-A93C0CBEB7C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3914</TotalTime>
  <Words>455</Words>
  <Application>Microsoft Office PowerPoint</Application>
  <PresentationFormat>A4 210 x 297 mm</PresentationFormat>
  <Paragraphs>46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 UI</vt:lpstr>
      <vt:lpstr>ＭＳ Ｐゴシック</vt:lpstr>
      <vt:lpstr>UD デジタル 教科書体 NK-B</vt:lpstr>
      <vt:lpstr>游ゴシック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熊田</dc:creator>
  <cp:lastModifiedBy>立花 慎一朗</cp:lastModifiedBy>
  <cp:revision>311</cp:revision>
  <cp:lastPrinted>2021-10-27T06:49:34Z</cp:lastPrinted>
  <dcterms:created xsi:type="dcterms:W3CDTF">2015-09-29T04:11:26Z</dcterms:created>
  <dcterms:modified xsi:type="dcterms:W3CDTF">2022-02-08T04:31:34Z</dcterms:modified>
</cp:coreProperties>
</file>