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sldIdLst>
    <p:sldId id="262" r:id="rId2"/>
  </p:sldIdLst>
  <p:sldSz cx="7200900" cy="10440988"/>
  <p:notesSz cx="6669088" cy="99187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rebuchet MS" pitchFamily="34" charset="0"/>
        <a:ea typeface="ＭＳ Ｐゴシック" pitchFamily="50" charset="-128"/>
        <a:cs typeface="+mn-cs"/>
      </a:defRPr>
    </a:lvl1pPr>
    <a:lvl2pPr marL="48801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rebuchet MS" pitchFamily="34" charset="0"/>
        <a:ea typeface="ＭＳ Ｐゴシック" pitchFamily="50" charset="-128"/>
        <a:cs typeface="+mn-cs"/>
      </a:defRPr>
    </a:lvl2pPr>
    <a:lvl3pPr marL="976031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rebuchet MS" pitchFamily="34" charset="0"/>
        <a:ea typeface="ＭＳ Ｐゴシック" pitchFamily="50" charset="-128"/>
        <a:cs typeface="+mn-cs"/>
      </a:defRPr>
    </a:lvl3pPr>
    <a:lvl4pPr marL="146404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rebuchet MS" pitchFamily="34" charset="0"/>
        <a:ea typeface="ＭＳ Ｐゴシック" pitchFamily="50" charset="-128"/>
        <a:cs typeface="+mn-cs"/>
      </a:defRPr>
    </a:lvl4pPr>
    <a:lvl5pPr marL="1952061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rebuchet MS" pitchFamily="34" charset="0"/>
        <a:ea typeface="ＭＳ Ｐゴシック" pitchFamily="50" charset="-128"/>
        <a:cs typeface="+mn-cs"/>
      </a:defRPr>
    </a:lvl5pPr>
    <a:lvl6pPr marL="2440076" algn="l" defTabSz="976031" rtl="0" eaLnBrk="1" latinLnBrk="0" hangingPunct="1">
      <a:defRPr kumimoji="1" kern="1200">
        <a:solidFill>
          <a:schemeClr val="tx1"/>
        </a:solidFill>
        <a:latin typeface="Trebuchet MS" pitchFamily="34" charset="0"/>
        <a:ea typeface="ＭＳ Ｐゴシック" pitchFamily="50" charset="-128"/>
        <a:cs typeface="+mn-cs"/>
      </a:defRPr>
    </a:lvl6pPr>
    <a:lvl7pPr marL="2928092" algn="l" defTabSz="976031" rtl="0" eaLnBrk="1" latinLnBrk="0" hangingPunct="1">
      <a:defRPr kumimoji="1" kern="1200">
        <a:solidFill>
          <a:schemeClr val="tx1"/>
        </a:solidFill>
        <a:latin typeface="Trebuchet MS" pitchFamily="34" charset="0"/>
        <a:ea typeface="ＭＳ Ｐゴシック" pitchFamily="50" charset="-128"/>
        <a:cs typeface="+mn-cs"/>
      </a:defRPr>
    </a:lvl7pPr>
    <a:lvl8pPr marL="3416107" algn="l" defTabSz="976031" rtl="0" eaLnBrk="1" latinLnBrk="0" hangingPunct="1">
      <a:defRPr kumimoji="1" kern="1200">
        <a:solidFill>
          <a:schemeClr val="tx1"/>
        </a:solidFill>
        <a:latin typeface="Trebuchet MS" pitchFamily="34" charset="0"/>
        <a:ea typeface="ＭＳ Ｐゴシック" pitchFamily="50" charset="-128"/>
        <a:cs typeface="+mn-cs"/>
      </a:defRPr>
    </a:lvl8pPr>
    <a:lvl9pPr marL="3904122" algn="l" defTabSz="976031" rtl="0" eaLnBrk="1" latinLnBrk="0" hangingPunct="1">
      <a:defRPr kumimoji="1" kern="1200">
        <a:solidFill>
          <a:schemeClr val="tx1"/>
        </a:solidFill>
        <a:latin typeface="Trebuchet MS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9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ibata Naoki(柴田 直樹)" initials="SN直" lastIdx="1" clrIdx="0">
    <p:extLst>
      <p:ext uri="{19B8F6BF-5375-455C-9EA6-DF929625EA0E}">
        <p15:presenceInfo xmlns:p15="http://schemas.microsoft.com/office/powerpoint/2012/main" userId="S-1-5-21-4238529688-1514862600-2203653027-43360" providerId="AD"/>
      </p:ext>
    </p:extLst>
  </p:cmAuthor>
  <p:cmAuthor id="2" name="Nanjo Ikuya(南條 郁也)" initials="NI郁" lastIdx="1" clrIdx="1">
    <p:extLst>
      <p:ext uri="{19B8F6BF-5375-455C-9EA6-DF929625EA0E}">
        <p15:presenceInfo xmlns:p15="http://schemas.microsoft.com/office/powerpoint/2012/main" userId="S::ikuya.nanjo@nipponexpress.com::b6d7b591-eec1-46b8-8810-4ac09b4502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71B503"/>
    <a:srgbClr val="00FF00"/>
    <a:srgbClr val="00AC4E"/>
    <a:srgbClr val="006C31"/>
    <a:srgbClr val="0374FD"/>
    <a:srgbClr val="025FD0"/>
    <a:srgbClr val="FF6600"/>
    <a:srgbClr val="FFCC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7" autoAdjust="0"/>
    <p:restoredTop sz="94660"/>
  </p:normalViewPr>
  <p:slideViewPr>
    <p:cSldViewPr snapToGrid="0">
      <p:cViewPr varScale="1">
        <p:scale>
          <a:sx n="24" d="100"/>
          <a:sy n="24" d="100"/>
        </p:scale>
        <p:origin x="1590" y="30"/>
      </p:cViewPr>
      <p:guideLst>
        <p:guide orient="horz" pos="3289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9" y="3242734"/>
            <a:ext cx="6120765" cy="2238789"/>
          </a:xfrm>
          <a:prstGeom prst="rect">
            <a:avLst/>
          </a:prstGeom>
        </p:spPr>
        <p:txBody>
          <a:bodyPr lIns="97603" tIns="48802" rIns="97603" bIns="48802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916563"/>
            <a:ext cx="5040630" cy="2668811"/>
          </a:xfrm>
          <a:prstGeom prst="rect">
            <a:avLst/>
          </a:prstGeom>
        </p:spPr>
        <p:txBody>
          <a:bodyPr lIns="97603" tIns="48802" rIns="97603" bIns="48802"/>
          <a:lstStyle>
            <a:lvl1pPr marL="0" indent="0" algn="ctr">
              <a:buNone/>
              <a:defRPr/>
            </a:lvl1pPr>
            <a:lvl2pPr marL="488015" indent="0" algn="ctr">
              <a:buNone/>
              <a:defRPr/>
            </a:lvl2pPr>
            <a:lvl3pPr marL="976031" indent="0" algn="ctr">
              <a:buNone/>
              <a:defRPr/>
            </a:lvl3pPr>
            <a:lvl4pPr marL="1464046" indent="0" algn="ctr">
              <a:buNone/>
              <a:defRPr/>
            </a:lvl4pPr>
            <a:lvl5pPr marL="1952061" indent="0" algn="ctr">
              <a:buNone/>
              <a:defRPr/>
            </a:lvl5pPr>
            <a:lvl6pPr marL="2440076" indent="0" algn="ctr">
              <a:buNone/>
              <a:defRPr/>
            </a:lvl6pPr>
            <a:lvl7pPr marL="2928092" indent="0" algn="ctr">
              <a:buNone/>
              <a:defRPr/>
            </a:lvl7pPr>
            <a:lvl8pPr marL="3416107" indent="0" algn="ctr">
              <a:buNone/>
              <a:defRPr/>
            </a:lvl8pPr>
            <a:lvl9pPr marL="3904122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2809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18310"/>
            <a:ext cx="6480810" cy="1740164"/>
          </a:xfrm>
          <a:prstGeom prst="rect">
            <a:avLst/>
          </a:prstGeom>
        </p:spPr>
        <p:txBody>
          <a:bodyPr lIns="97603" tIns="48802" rIns="97603" bIns="48802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0045" y="2436231"/>
            <a:ext cx="6480810" cy="6890383"/>
          </a:xfrm>
          <a:prstGeom prst="rect">
            <a:avLst/>
          </a:prstGeom>
        </p:spPr>
        <p:txBody>
          <a:bodyPr vert="eaVert" lIns="97603" tIns="48802" rIns="97603" bIns="48802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86890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3" y="418308"/>
            <a:ext cx="1620203" cy="8908305"/>
          </a:xfrm>
          <a:prstGeom prst="rect">
            <a:avLst/>
          </a:prstGeom>
        </p:spPr>
        <p:txBody>
          <a:bodyPr vert="eaVert" lIns="97603" tIns="48802" rIns="97603" bIns="48802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0045" y="418308"/>
            <a:ext cx="4700588" cy="8908305"/>
          </a:xfrm>
          <a:prstGeom prst="rect">
            <a:avLst/>
          </a:prstGeom>
        </p:spPr>
        <p:txBody>
          <a:bodyPr vert="eaVert" lIns="97603" tIns="48802" rIns="97603" bIns="48802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96835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18310"/>
            <a:ext cx="6480810" cy="1740164"/>
          </a:xfrm>
          <a:prstGeom prst="rect">
            <a:avLst/>
          </a:prstGeom>
        </p:spPr>
        <p:txBody>
          <a:bodyPr lIns="97603" tIns="48802" rIns="97603" bIns="48802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0045" y="2436231"/>
            <a:ext cx="6480810" cy="6890383"/>
          </a:xfrm>
          <a:prstGeom prst="rect">
            <a:avLst/>
          </a:prstGeom>
        </p:spPr>
        <p:txBody>
          <a:bodyPr lIns="97603" tIns="48802" rIns="97603" bIns="48802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8606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405" y="6709676"/>
            <a:ext cx="6120765" cy="2073139"/>
          </a:xfrm>
          <a:prstGeom prst="rect">
            <a:avLst/>
          </a:prstGeom>
        </p:spPr>
        <p:txBody>
          <a:bodyPr lIns="97603" tIns="48802" rIns="97603" bIns="48802" anchor="t"/>
          <a:lstStyle>
            <a:lvl1pPr algn="l">
              <a:defRPr sz="43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405" y="4425708"/>
            <a:ext cx="6120765" cy="2283967"/>
          </a:xfrm>
          <a:prstGeom prst="rect">
            <a:avLst/>
          </a:prstGeom>
        </p:spPr>
        <p:txBody>
          <a:bodyPr lIns="97603" tIns="48802" rIns="97603" bIns="48802" anchor="b"/>
          <a:lstStyle>
            <a:lvl1pPr marL="0" indent="0">
              <a:buNone/>
              <a:defRPr sz="2100"/>
            </a:lvl1pPr>
            <a:lvl2pPr marL="488015" indent="0">
              <a:buNone/>
              <a:defRPr sz="1900"/>
            </a:lvl2pPr>
            <a:lvl3pPr marL="976031" indent="0">
              <a:buNone/>
              <a:defRPr sz="1700"/>
            </a:lvl3pPr>
            <a:lvl4pPr marL="1464046" indent="0">
              <a:buNone/>
              <a:defRPr sz="1500"/>
            </a:lvl4pPr>
            <a:lvl5pPr marL="1952061" indent="0">
              <a:buNone/>
              <a:defRPr sz="1500"/>
            </a:lvl5pPr>
            <a:lvl6pPr marL="2440076" indent="0">
              <a:buNone/>
              <a:defRPr sz="1500"/>
            </a:lvl6pPr>
            <a:lvl7pPr marL="2928092" indent="0">
              <a:buNone/>
              <a:defRPr sz="1500"/>
            </a:lvl7pPr>
            <a:lvl8pPr marL="3416107" indent="0">
              <a:buNone/>
              <a:defRPr sz="1500"/>
            </a:lvl8pPr>
            <a:lvl9pPr marL="3904122" indent="0">
              <a:buNone/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7643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18310"/>
            <a:ext cx="6480810" cy="1740164"/>
          </a:xfrm>
          <a:prstGeom prst="rect">
            <a:avLst/>
          </a:prstGeom>
        </p:spPr>
        <p:txBody>
          <a:bodyPr lIns="97603" tIns="48802" rIns="97603" bIns="48802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60045" y="2436231"/>
            <a:ext cx="3160395" cy="6890383"/>
          </a:xfrm>
          <a:prstGeom prst="rect">
            <a:avLst/>
          </a:prstGeom>
        </p:spPr>
        <p:txBody>
          <a:bodyPr lIns="97603" tIns="48802" rIns="97603" bIns="48802"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80461" y="2436231"/>
            <a:ext cx="3160395" cy="6890383"/>
          </a:xfrm>
          <a:prstGeom prst="rect">
            <a:avLst/>
          </a:prstGeom>
        </p:spPr>
        <p:txBody>
          <a:bodyPr lIns="97603" tIns="48802" rIns="97603" bIns="48802"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097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18310"/>
            <a:ext cx="6480810" cy="1740164"/>
          </a:xfrm>
          <a:prstGeom prst="rect">
            <a:avLst/>
          </a:prstGeom>
        </p:spPr>
        <p:txBody>
          <a:bodyPr lIns="97603" tIns="48802" rIns="97603" bIns="48802"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6" y="2337511"/>
            <a:ext cx="3182065" cy="973823"/>
          </a:xfrm>
          <a:prstGeom prst="rect">
            <a:avLst/>
          </a:prstGeom>
        </p:spPr>
        <p:txBody>
          <a:bodyPr lIns="97603" tIns="48802" rIns="97603" bIns="48802" anchor="b"/>
          <a:lstStyle>
            <a:lvl1pPr marL="0" indent="0">
              <a:buNone/>
              <a:defRPr sz="2600" b="1"/>
            </a:lvl1pPr>
            <a:lvl2pPr marL="488015" indent="0">
              <a:buNone/>
              <a:defRPr sz="2100" b="1"/>
            </a:lvl2pPr>
            <a:lvl3pPr marL="976031" indent="0">
              <a:buNone/>
              <a:defRPr sz="1900" b="1"/>
            </a:lvl3pPr>
            <a:lvl4pPr marL="1464046" indent="0">
              <a:buNone/>
              <a:defRPr sz="1700" b="1"/>
            </a:lvl4pPr>
            <a:lvl5pPr marL="1952061" indent="0">
              <a:buNone/>
              <a:defRPr sz="1700" b="1"/>
            </a:lvl5pPr>
            <a:lvl6pPr marL="2440076" indent="0">
              <a:buNone/>
              <a:defRPr sz="1700" b="1"/>
            </a:lvl6pPr>
            <a:lvl7pPr marL="2928092" indent="0">
              <a:buNone/>
              <a:defRPr sz="1700" b="1"/>
            </a:lvl7pPr>
            <a:lvl8pPr marL="3416107" indent="0">
              <a:buNone/>
              <a:defRPr sz="1700" b="1"/>
            </a:lvl8pPr>
            <a:lvl9pPr marL="3904122" indent="0">
              <a:buNone/>
              <a:defRPr sz="17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6" y="3311335"/>
            <a:ext cx="3182065" cy="6015280"/>
          </a:xfrm>
          <a:prstGeom prst="rect">
            <a:avLst/>
          </a:prstGeom>
        </p:spPr>
        <p:txBody>
          <a:bodyPr lIns="97603" tIns="48802" rIns="97603" bIns="48802"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8796" y="2337511"/>
            <a:ext cx="3182064" cy="973823"/>
          </a:xfrm>
          <a:prstGeom prst="rect">
            <a:avLst/>
          </a:prstGeom>
        </p:spPr>
        <p:txBody>
          <a:bodyPr lIns="97603" tIns="48802" rIns="97603" bIns="48802" anchor="b"/>
          <a:lstStyle>
            <a:lvl1pPr marL="0" indent="0">
              <a:buNone/>
              <a:defRPr sz="2600" b="1"/>
            </a:lvl1pPr>
            <a:lvl2pPr marL="488015" indent="0">
              <a:buNone/>
              <a:defRPr sz="2100" b="1"/>
            </a:lvl2pPr>
            <a:lvl3pPr marL="976031" indent="0">
              <a:buNone/>
              <a:defRPr sz="1900" b="1"/>
            </a:lvl3pPr>
            <a:lvl4pPr marL="1464046" indent="0">
              <a:buNone/>
              <a:defRPr sz="1700" b="1"/>
            </a:lvl4pPr>
            <a:lvl5pPr marL="1952061" indent="0">
              <a:buNone/>
              <a:defRPr sz="1700" b="1"/>
            </a:lvl5pPr>
            <a:lvl6pPr marL="2440076" indent="0">
              <a:buNone/>
              <a:defRPr sz="1700" b="1"/>
            </a:lvl6pPr>
            <a:lvl7pPr marL="2928092" indent="0">
              <a:buNone/>
              <a:defRPr sz="1700" b="1"/>
            </a:lvl7pPr>
            <a:lvl8pPr marL="3416107" indent="0">
              <a:buNone/>
              <a:defRPr sz="1700" b="1"/>
            </a:lvl8pPr>
            <a:lvl9pPr marL="3904122" indent="0">
              <a:buNone/>
              <a:defRPr sz="17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8796" y="3311335"/>
            <a:ext cx="3182064" cy="6015280"/>
          </a:xfrm>
          <a:prstGeom prst="rect">
            <a:avLst/>
          </a:prstGeom>
        </p:spPr>
        <p:txBody>
          <a:bodyPr lIns="97603" tIns="48802" rIns="97603" bIns="48802"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92137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18310"/>
            <a:ext cx="6480810" cy="1740164"/>
          </a:xfrm>
          <a:prstGeom prst="rect">
            <a:avLst/>
          </a:prstGeom>
        </p:spPr>
        <p:txBody>
          <a:bodyPr lIns="97603" tIns="48802" rIns="97603" bIns="48802"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311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7232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14965"/>
            <a:ext cx="2368630" cy="1770283"/>
          </a:xfrm>
          <a:prstGeom prst="rect">
            <a:avLst/>
          </a:prstGeom>
        </p:spPr>
        <p:txBody>
          <a:bodyPr lIns="97603" tIns="48802" rIns="97603" bIns="48802" anchor="b"/>
          <a:lstStyle>
            <a:lvl1pPr algn="l">
              <a:defRPr sz="21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3" y="414964"/>
            <a:ext cx="4025503" cy="8911651"/>
          </a:xfrm>
          <a:prstGeom prst="rect">
            <a:avLst/>
          </a:prstGeom>
        </p:spPr>
        <p:txBody>
          <a:bodyPr lIns="97603" tIns="48802" rIns="97603" bIns="48802"/>
          <a:lstStyle>
            <a:lvl1pPr>
              <a:defRPr sz="3400"/>
            </a:lvl1pPr>
            <a:lvl2pPr>
              <a:defRPr sz="3000"/>
            </a:lvl2pPr>
            <a:lvl3pPr>
              <a:defRPr sz="26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5" y="2185244"/>
            <a:ext cx="2368630" cy="7141369"/>
          </a:xfrm>
          <a:prstGeom prst="rect">
            <a:avLst/>
          </a:prstGeom>
        </p:spPr>
        <p:txBody>
          <a:bodyPr lIns="97603" tIns="48802" rIns="97603" bIns="48802"/>
          <a:lstStyle>
            <a:lvl1pPr marL="0" indent="0">
              <a:buNone/>
              <a:defRPr sz="1500"/>
            </a:lvl1pPr>
            <a:lvl2pPr marL="488015" indent="0">
              <a:buNone/>
              <a:defRPr sz="1300"/>
            </a:lvl2pPr>
            <a:lvl3pPr marL="976031" indent="0">
              <a:buNone/>
              <a:defRPr sz="1100"/>
            </a:lvl3pPr>
            <a:lvl4pPr marL="1464046" indent="0">
              <a:buNone/>
              <a:defRPr sz="1000"/>
            </a:lvl4pPr>
            <a:lvl5pPr marL="1952061" indent="0">
              <a:buNone/>
              <a:defRPr sz="1000"/>
            </a:lvl5pPr>
            <a:lvl6pPr marL="2440076" indent="0">
              <a:buNone/>
              <a:defRPr sz="1000"/>
            </a:lvl6pPr>
            <a:lvl7pPr marL="2928092" indent="0">
              <a:buNone/>
              <a:defRPr sz="1000"/>
            </a:lvl7pPr>
            <a:lvl8pPr marL="3416107" indent="0">
              <a:buNone/>
              <a:defRPr sz="1000"/>
            </a:lvl8pPr>
            <a:lvl9pPr marL="3904122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49779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844" y="7308692"/>
            <a:ext cx="4320540" cy="863389"/>
          </a:xfrm>
          <a:prstGeom prst="rect">
            <a:avLst/>
          </a:prstGeom>
        </p:spPr>
        <p:txBody>
          <a:bodyPr lIns="97603" tIns="48802" rIns="97603" bIns="48802" anchor="b"/>
          <a:lstStyle>
            <a:lvl1pPr algn="l">
              <a:defRPr sz="21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844" y="933665"/>
            <a:ext cx="4320540" cy="6264593"/>
          </a:xfrm>
          <a:prstGeom prst="rect">
            <a:avLst/>
          </a:prstGeom>
        </p:spPr>
        <p:txBody>
          <a:bodyPr lIns="97603" tIns="48802" rIns="97603" bIns="48802"/>
          <a:lstStyle>
            <a:lvl1pPr marL="0" indent="0">
              <a:buNone/>
              <a:defRPr sz="3400"/>
            </a:lvl1pPr>
            <a:lvl2pPr marL="488015" indent="0">
              <a:buNone/>
              <a:defRPr sz="3000"/>
            </a:lvl2pPr>
            <a:lvl3pPr marL="976031" indent="0">
              <a:buNone/>
              <a:defRPr sz="2600"/>
            </a:lvl3pPr>
            <a:lvl4pPr marL="1464046" indent="0">
              <a:buNone/>
              <a:defRPr sz="2100"/>
            </a:lvl4pPr>
            <a:lvl5pPr marL="1952061" indent="0">
              <a:buNone/>
              <a:defRPr sz="2100"/>
            </a:lvl5pPr>
            <a:lvl6pPr marL="2440076" indent="0">
              <a:buNone/>
              <a:defRPr sz="2100"/>
            </a:lvl6pPr>
            <a:lvl7pPr marL="2928092" indent="0">
              <a:buNone/>
              <a:defRPr sz="2100"/>
            </a:lvl7pPr>
            <a:lvl8pPr marL="3416107" indent="0">
              <a:buNone/>
              <a:defRPr sz="2100"/>
            </a:lvl8pPr>
            <a:lvl9pPr marL="3904122" indent="0">
              <a:buNone/>
              <a:defRPr sz="21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844" y="8172081"/>
            <a:ext cx="4320540" cy="1224809"/>
          </a:xfrm>
          <a:prstGeom prst="rect">
            <a:avLst/>
          </a:prstGeom>
        </p:spPr>
        <p:txBody>
          <a:bodyPr lIns="97603" tIns="48802" rIns="97603" bIns="48802"/>
          <a:lstStyle>
            <a:lvl1pPr marL="0" indent="0">
              <a:buNone/>
              <a:defRPr sz="1500"/>
            </a:lvl1pPr>
            <a:lvl2pPr marL="488015" indent="0">
              <a:buNone/>
              <a:defRPr sz="1300"/>
            </a:lvl2pPr>
            <a:lvl3pPr marL="976031" indent="0">
              <a:buNone/>
              <a:defRPr sz="1100"/>
            </a:lvl3pPr>
            <a:lvl4pPr marL="1464046" indent="0">
              <a:buNone/>
              <a:defRPr sz="1000"/>
            </a:lvl4pPr>
            <a:lvl5pPr marL="1952061" indent="0">
              <a:buNone/>
              <a:defRPr sz="1000"/>
            </a:lvl5pPr>
            <a:lvl6pPr marL="2440076" indent="0">
              <a:buNone/>
              <a:defRPr sz="1000"/>
            </a:lvl6pPr>
            <a:lvl7pPr marL="2928092" indent="0">
              <a:buNone/>
              <a:defRPr sz="1000"/>
            </a:lvl7pPr>
            <a:lvl8pPr marL="3416107" indent="0">
              <a:buNone/>
              <a:defRPr sz="1000"/>
            </a:lvl8pPr>
            <a:lvl9pPr marL="3904122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6212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Line 27"/>
          <p:cNvSpPr>
            <a:spLocks noChangeShapeType="1"/>
          </p:cNvSpPr>
          <p:nvPr userDrawn="1"/>
        </p:nvSpPr>
        <p:spPr bwMode="auto">
          <a:xfrm>
            <a:off x="0" y="6960658"/>
            <a:ext cx="7200900" cy="0"/>
          </a:xfrm>
          <a:prstGeom prst="line">
            <a:avLst/>
          </a:prstGeom>
          <a:noFill/>
          <a:ln w="3175">
            <a:solidFill>
              <a:srgbClr val="EAEAEA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03" tIns="48802" rIns="97603" bIns="48802"/>
          <a:lstStyle/>
          <a:p>
            <a:endParaRPr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052" name="Line 28"/>
          <p:cNvSpPr>
            <a:spLocks noChangeShapeType="1"/>
          </p:cNvSpPr>
          <p:nvPr userDrawn="1"/>
        </p:nvSpPr>
        <p:spPr bwMode="auto">
          <a:xfrm>
            <a:off x="0" y="3480330"/>
            <a:ext cx="7200900" cy="0"/>
          </a:xfrm>
          <a:prstGeom prst="line">
            <a:avLst/>
          </a:prstGeom>
          <a:noFill/>
          <a:ln w="3175">
            <a:solidFill>
              <a:srgbClr val="EAEAEA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03" tIns="48802" rIns="97603" bIns="48802"/>
          <a:lstStyle/>
          <a:p>
            <a:endParaRPr lang="ja-JP" alt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222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2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600" b="1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600" b="1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600" b="1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600" b="1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488015" algn="l" rtl="0" fontAlgn="base">
        <a:spcBef>
          <a:spcPct val="0"/>
        </a:spcBef>
        <a:spcAft>
          <a:spcPct val="0"/>
        </a:spcAft>
        <a:defRPr kumimoji="1" sz="2600" b="1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976031" algn="l" rtl="0" fontAlgn="base">
        <a:spcBef>
          <a:spcPct val="0"/>
        </a:spcBef>
        <a:spcAft>
          <a:spcPct val="0"/>
        </a:spcAft>
        <a:defRPr kumimoji="1" sz="2600" b="1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464046" algn="l" rtl="0" fontAlgn="base">
        <a:spcBef>
          <a:spcPct val="0"/>
        </a:spcBef>
        <a:spcAft>
          <a:spcPct val="0"/>
        </a:spcAft>
        <a:defRPr kumimoji="1" sz="2600" b="1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952061" algn="l" rtl="0" fontAlgn="base">
        <a:spcBef>
          <a:spcPct val="0"/>
        </a:spcBef>
        <a:spcAft>
          <a:spcPct val="0"/>
        </a:spcAft>
        <a:defRPr kumimoji="1" sz="2600" b="1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366011" indent="-366011" algn="l" rtl="0" fontAlgn="base">
        <a:spcBef>
          <a:spcPct val="20000"/>
        </a:spcBef>
        <a:spcAft>
          <a:spcPct val="0"/>
        </a:spcAft>
        <a:buChar char="•"/>
        <a:defRPr kumimoji="1" sz="3400">
          <a:solidFill>
            <a:schemeClr val="tx1"/>
          </a:solidFill>
          <a:latin typeface="+mn-lt"/>
          <a:ea typeface="+mn-ea"/>
          <a:cs typeface="+mn-cs"/>
        </a:defRPr>
      </a:lvl1pPr>
      <a:lvl2pPr marL="793025" indent="-305010" algn="l" rtl="0" fontAlgn="base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20038" indent="-244008" algn="l" rtl="0" fontAlgn="base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08053" indent="-244008" algn="l" rtl="0" fontAlgn="base">
        <a:spcBef>
          <a:spcPct val="20000"/>
        </a:spcBef>
        <a:spcAft>
          <a:spcPct val="0"/>
        </a:spcAft>
        <a:buChar char="–"/>
        <a:defRPr kumimoji="1" sz="2100">
          <a:solidFill>
            <a:schemeClr val="tx1"/>
          </a:solidFill>
          <a:latin typeface="+mn-lt"/>
          <a:ea typeface="+mn-ea"/>
        </a:defRPr>
      </a:lvl4pPr>
      <a:lvl5pPr marL="2196069" indent="-244008" algn="l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5pPr>
      <a:lvl6pPr marL="2684084" indent="-244008" algn="l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6pPr>
      <a:lvl7pPr marL="3172099" indent="-244008" algn="l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7pPr>
      <a:lvl8pPr marL="3660115" indent="-244008" algn="l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8pPr>
      <a:lvl9pPr marL="4148130" indent="-244008" algn="l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7603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8015" algn="l" defTabSz="97603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6031" algn="l" defTabSz="97603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4046" algn="l" defTabSz="97603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52061" algn="l" defTabSz="97603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40076" algn="l" defTabSz="97603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28092" algn="l" defTabSz="97603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16107" algn="l" defTabSz="97603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04122" algn="l" defTabSz="97603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12" Type="http://schemas.openxmlformats.org/officeDocument/2006/relationships/image" Target="../media/image8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s-tateno@jrfreight.co.jp" TargetMode="External"/><Relationship Id="rId11" Type="http://schemas.openxmlformats.org/officeDocument/2006/relationships/hyperlink" Target="https://forms.office.com/r/n0iGrviRmS" TargetMode="External"/><Relationship Id="rId5" Type="http://schemas.openxmlformats.org/officeDocument/2006/relationships/hyperlink" Target="mailto:nittsu-syutoken-network@nipponexpressgroup.onmicrosoft.com" TargetMode="External"/><Relationship Id="rId10" Type="http://schemas.openxmlformats.org/officeDocument/2006/relationships/image" Target="../media/image7.jpeg"/><Relationship Id="rId4" Type="http://schemas.openxmlformats.org/officeDocument/2006/relationships/image" Target="../media/image3.jpe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>
            <a:extLst>
              <a:ext uri="{FF2B5EF4-FFF2-40B4-BE49-F238E27FC236}">
                <a16:creationId xmlns:a16="http://schemas.microsoft.com/office/drawing/2014/main" id="{8735D7F1-6288-4AE5-9B66-CEE3B25E9B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881" y="6389165"/>
            <a:ext cx="1965576" cy="1628535"/>
          </a:xfrm>
          <a:prstGeom prst="rect">
            <a:avLst/>
          </a:prstGeom>
        </p:spPr>
      </p:pic>
      <p:sp>
        <p:nvSpPr>
          <p:cNvPr id="18585" name="AutoShape 153"/>
          <p:cNvSpPr>
            <a:spLocks noChangeArrowheads="1"/>
          </p:cNvSpPr>
          <p:nvPr/>
        </p:nvSpPr>
        <p:spPr bwMode="auto">
          <a:xfrm>
            <a:off x="284336" y="9017000"/>
            <a:ext cx="6633524" cy="212838"/>
          </a:xfrm>
          <a:prstGeom prst="roundRect">
            <a:avLst>
              <a:gd name="adj" fmla="val 50000"/>
            </a:avLst>
          </a:prstGeom>
          <a:solidFill>
            <a:srgbClr val="3F7DA7"/>
          </a:solidFill>
          <a:ln>
            <a:noFill/>
          </a:ln>
          <a:effectLst/>
        </p:spPr>
        <p:txBody>
          <a:bodyPr wrap="none" lIns="97603" tIns="48802" rIns="97603" bIns="48802" anchor="ctr"/>
          <a:lstStyle/>
          <a:p>
            <a:pPr algn="ctr"/>
            <a:r>
              <a:rPr lang="ja-JP" altLang="en-US" sz="900" b="1">
                <a:solidFill>
                  <a:srgbClr val="FFFFFF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お問合せ先</a:t>
            </a:r>
          </a:p>
        </p:txBody>
      </p:sp>
      <p:sp>
        <p:nvSpPr>
          <p:cNvPr id="18625" name="AutoShape 193"/>
          <p:cNvSpPr>
            <a:spLocks noChangeArrowheads="1"/>
          </p:cNvSpPr>
          <p:nvPr/>
        </p:nvSpPr>
        <p:spPr bwMode="auto">
          <a:xfrm>
            <a:off x="3537027" y="3933203"/>
            <a:ext cx="1369013" cy="275501"/>
          </a:xfrm>
          <a:prstGeom prst="roundRect">
            <a:avLst>
              <a:gd name="adj" fmla="val 50000"/>
            </a:avLst>
          </a:prstGeom>
          <a:solidFill>
            <a:srgbClr val="3F7DA7"/>
          </a:solidFill>
          <a:ln>
            <a:noFill/>
          </a:ln>
          <a:effectLst/>
        </p:spPr>
        <p:txBody>
          <a:bodyPr wrap="none" lIns="97603" tIns="48802" rIns="97603" bIns="48802" anchor="ctr"/>
          <a:lstStyle/>
          <a:p>
            <a:pPr algn="ctr"/>
            <a:r>
              <a:rPr lang="ja-JP" altLang="en-US" sz="900" b="1" dirty="0">
                <a:solidFill>
                  <a:srgbClr val="FFFFFF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説明会スケジュール</a:t>
            </a:r>
          </a:p>
        </p:txBody>
      </p:sp>
      <p:sp>
        <p:nvSpPr>
          <p:cNvPr id="18971" name="AutoShape 539"/>
          <p:cNvSpPr>
            <a:spLocks noChangeArrowheads="1"/>
          </p:cNvSpPr>
          <p:nvPr/>
        </p:nvSpPr>
        <p:spPr bwMode="auto">
          <a:xfrm>
            <a:off x="216395" y="3943345"/>
            <a:ext cx="1065134" cy="258407"/>
          </a:xfrm>
          <a:prstGeom prst="roundRect">
            <a:avLst>
              <a:gd name="adj" fmla="val 50000"/>
            </a:avLst>
          </a:prstGeom>
          <a:solidFill>
            <a:srgbClr val="3F7DA7"/>
          </a:solidFill>
          <a:ln>
            <a:noFill/>
          </a:ln>
          <a:effectLst/>
        </p:spPr>
        <p:txBody>
          <a:bodyPr wrap="none" lIns="97603" tIns="48802" rIns="97603" bIns="48802" anchor="ctr"/>
          <a:lstStyle/>
          <a:p>
            <a:pPr algn="ctr"/>
            <a:r>
              <a:rPr lang="ja-JP" altLang="en-US" sz="900" b="1" dirty="0">
                <a:solidFill>
                  <a:srgbClr val="FFFFFF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募集内容</a:t>
            </a:r>
          </a:p>
        </p:txBody>
      </p:sp>
      <p:sp>
        <p:nvSpPr>
          <p:cNvPr id="18973" name="Text Box 541"/>
          <p:cNvSpPr txBox="1">
            <a:spLocks noChangeArrowheads="1"/>
          </p:cNvSpPr>
          <p:nvPr/>
        </p:nvSpPr>
        <p:spPr bwMode="auto">
          <a:xfrm>
            <a:off x="78764" y="4202722"/>
            <a:ext cx="3494752" cy="1143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7603" tIns="48802" rIns="97603" bIns="48802" anchor="t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200" b="1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  <a:cs typeface="メイリオ" pitchFamily="50" charset="-128"/>
              </a:rPr>
              <a:t>■</a:t>
            </a:r>
            <a:r>
              <a:rPr lang="ja-JP" altLang="en-US" sz="1200" b="1" dirty="0">
                <a:solidFill>
                  <a:srgbClr val="000000"/>
                </a:solidFill>
                <a:latin typeface="+mj-lt"/>
                <a:ea typeface="HGSｺﾞｼｯｸM" panose="020B0600000000000000" pitchFamily="50" charset="-128"/>
                <a:cs typeface="メイリオ" pitchFamily="50" charset="-128"/>
              </a:rPr>
              <a:t>参加費：無料  </a:t>
            </a:r>
            <a:endParaRPr lang="en-US" altLang="ja-JP" sz="1200" b="1" dirty="0">
              <a:solidFill>
                <a:srgbClr val="000000"/>
              </a:solidFill>
              <a:latin typeface="+mj-lt"/>
              <a:ea typeface="HGSｺﾞｼｯｸM" panose="020B0600000000000000" pitchFamily="50" charset="-128"/>
              <a:cs typeface="メイリオ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200" b="1" dirty="0">
                <a:solidFill>
                  <a:srgbClr val="000000"/>
                </a:solidFill>
                <a:latin typeface="+mj-lt"/>
                <a:ea typeface="Meiryo UI" panose="020B0604030504040204" pitchFamily="50" charset="-128"/>
                <a:cs typeface="メイリオ" pitchFamily="50" charset="-128"/>
              </a:rPr>
              <a:t>■募集定員：４０名</a:t>
            </a:r>
            <a:endParaRPr lang="en-US" altLang="ja-JP" sz="1200" b="1" dirty="0">
              <a:solidFill>
                <a:srgbClr val="000000"/>
              </a:solidFill>
              <a:latin typeface="+mj-lt"/>
              <a:ea typeface="Meiryo UI" panose="020B0604030504040204" pitchFamily="50" charset="-128"/>
              <a:cs typeface="メイリオ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200" b="1" dirty="0">
                <a:solidFill>
                  <a:srgbClr val="000000"/>
                </a:solidFill>
                <a:latin typeface="+mj-lt"/>
                <a:ea typeface="Meiryo UI"/>
                <a:cs typeface="メイリオ" pitchFamily="50" charset="-128"/>
              </a:rPr>
              <a:t>■応募締切：</a:t>
            </a:r>
            <a:r>
              <a:rPr lang="en-US" altLang="ja-JP" sz="1200" b="1" dirty="0">
                <a:solidFill>
                  <a:srgbClr val="000000"/>
                </a:solidFill>
                <a:latin typeface="+mj-lt"/>
                <a:ea typeface="Meiryo UI"/>
                <a:cs typeface="メイリオ" pitchFamily="50" charset="-128"/>
              </a:rPr>
              <a:t>2022</a:t>
            </a:r>
            <a:r>
              <a:rPr lang="ja-JP" altLang="en-US" sz="1200" b="1" dirty="0">
                <a:solidFill>
                  <a:srgbClr val="000000"/>
                </a:solidFill>
                <a:latin typeface="+mj-lt"/>
                <a:ea typeface="Meiryo UI"/>
                <a:cs typeface="メイリオ" pitchFamily="50" charset="-128"/>
              </a:rPr>
              <a:t>年 </a:t>
            </a:r>
            <a:r>
              <a:rPr lang="en-US" altLang="ja-JP" sz="1200" b="1" dirty="0">
                <a:solidFill>
                  <a:srgbClr val="000000"/>
                </a:solidFill>
                <a:latin typeface="+mj-lt"/>
                <a:ea typeface="Meiryo UI"/>
                <a:cs typeface="メイリオ" pitchFamily="50" charset="-128"/>
              </a:rPr>
              <a:t>3</a:t>
            </a:r>
            <a:r>
              <a:rPr lang="ja-JP" altLang="en-US" sz="1200" b="1" dirty="0">
                <a:solidFill>
                  <a:srgbClr val="000000"/>
                </a:solidFill>
                <a:latin typeface="+mj-lt"/>
                <a:ea typeface="Meiryo UI"/>
                <a:cs typeface="メイリオ" pitchFamily="50" charset="-128"/>
              </a:rPr>
              <a:t>月 </a:t>
            </a:r>
            <a:r>
              <a:rPr lang="en-US" altLang="ja-JP" sz="1200" b="1" dirty="0">
                <a:solidFill>
                  <a:srgbClr val="000000"/>
                </a:solidFill>
                <a:latin typeface="+mj-lt"/>
                <a:ea typeface="Meiryo UI"/>
                <a:cs typeface="メイリオ" pitchFamily="50" charset="-128"/>
              </a:rPr>
              <a:t>16</a:t>
            </a:r>
            <a:r>
              <a:rPr lang="ja-JP" altLang="en-US" sz="1200" b="1" dirty="0">
                <a:solidFill>
                  <a:srgbClr val="000000"/>
                </a:solidFill>
                <a:latin typeface="+mj-lt"/>
                <a:ea typeface="Meiryo UI"/>
                <a:cs typeface="メイリオ" pitchFamily="50" charset="-128"/>
              </a:rPr>
              <a:t>日 </a:t>
            </a:r>
            <a:r>
              <a:rPr lang="en-US" altLang="ja-JP" sz="1200" b="1" dirty="0">
                <a:solidFill>
                  <a:srgbClr val="000000"/>
                </a:solidFill>
                <a:latin typeface="+mj-lt"/>
                <a:ea typeface="Meiryo UI"/>
                <a:cs typeface="メイリオ" pitchFamily="50" charset="-128"/>
              </a:rPr>
              <a:t>(</a:t>
            </a:r>
            <a:r>
              <a:rPr lang="ja-JP" altLang="en-US" sz="1200" b="1" dirty="0">
                <a:solidFill>
                  <a:srgbClr val="000000"/>
                </a:solidFill>
                <a:latin typeface="+mj-lt"/>
                <a:ea typeface="Meiryo UI"/>
                <a:cs typeface="メイリオ" pitchFamily="50" charset="-128"/>
              </a:rPr>
              <a:t>水</a:t>
            </a:r>
            <a:r>
              <a:rPr lang="en-US" altLang="ja-JP" sz="1200" b="1" dirty="0">
                <a:solidFill>
                  <a:srgbClr val="000000"/>
                </a:solidFill>
                <a:latin typeface="+mj-lt"/>
                <a:ea typeface="Meiryo UI"/>
                <a:cs typeface="メイリオ" pitchFamily="50" charset="-128"/>
              </a:rPr>
              <a:t>)</a:t>
            </a:r>
            <a:endParaRPr lang="ja-JP" altLang="en-US" sz="1200" b="1" dirty="0">
              <a:solidFill>
                <a:srgbClr val="FF0000"/>
              </a:solidFill>
              <a:latin typeface="+mj-lt"/>
              <a:ea typeface="Meiryo UI"/>
              <a:cs typeface="メイリオ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1100" dirty="0">
                <a:solidFill>
                  <a:srgbClr val="000000"/>
                </a:solidFill>
                <a:latin typeface="+mj-lt"/>
                <a:ea typeface="Meiryo UI"/>
                <a:cs typeface="メイリオ" pitchFamily="50" charset="-128"/>
              </a:rPr>
              <a:t>※</a:t>
            </a:r>
            <a:r>
              <a:rPr lang="ja-JP" altLang="en-US" sz="1000" dirty="0">
                <a:solidFill>
                  <a:srgbClr val="000000"/>
                </a:solidFill>
                <a:latin typeface="+mj-lt"/>
                <a:ea typeface="Meiryo UI"/>
                <a:cs typeface="メイリオ" pitchFamily="50" charset="-128"/>
              </a:rPr>
              <a:t>企業等の担当者さまを対象とした内容となります</a:t>
            </a:r>
            <a:br>
              <a:rPr lang="en-US" altLang="ja-JP" sz="1000" dirty="0">
                <a:latin typeface="+mj-lt"/>
                <a:ea typeface="Meiryo UI" panose="020B0604030504040204" pitchFamily="50" charset="-128"/>
                <a:cs typeface="メイリオ" pitchFamily="50" charset="-128"/>
              </a:rPr>
            </a:br>
            <a:r>
              <a:rPr lang="ja-JP" altLang="en-US" sz="1000" dirty="0">
                <a:solidFill>
                  <a:srgbClr val="000000"/>
                </a:solidFill>
                <a:latin typeface="+mj-lt"/>
                <a:ea typeface="Meiryo UI"/>
                <a:cs typeface="メイリオ" pitchFamily="50" charset="-128"/>
              </a:rPr>
              <a:t>　</a:t>
            </a:r>
            <a:r>
              <a:rPr lang="en-US" altLang="ja-JP" sz="1000" dirty="0">
                <a:solidFill>
                  <a:srgbClr val="000000"/>
                </a:solidFill>
                <a:latin typeface="+mj-lt"/>
                <a:ea typeface="Meiryo UI"/>
                <a:cs typeface="メイリオ" pitchFamily="50" charset="-128"/>
              </a:rPr>
              <a:t>(</a:t>
            </a:r>
            <a:r>
              <a:rPr lang="ja-JP" altLang="en-US" sz="1000" dirty="0">
                <a:solidFill>
                  <a:srgbClr val="000000"/>
                </a:solidFill>
                <a:latin typeface="+mj-lt"/>
                <a:ea typeface="Meiryo UI"/>
                <a:cs typeface="メイリオ" pitchFamily="50" charset="-128"/>
              </a:rPr>
              <a:t>個人での申し込みは出来ません）</a:t>
            </a:r>
            <a:endParaRPr lang="en-US" altLang="ja-JP" sz="1000" dirty="0">
              <a:solidFill>
                <a:srgbClr val="000000"/>
              </a:solidFill>
              <a:latin typeface="+mj-lt"/>
              <a:ea typeface="Meiryo UI"/>
              <a:cs typeface="メイリオ" pitchFamily="50" charset="-128"/>
            </a:endParaRPr>
          </a:p>
        </p:txBody>
      </p:sp>
      <p:sp>
        <p:nvSpPr>
          <p:cNvPr id="18974" name="Text Box 542"/>
          <p:cNvSpPr txBox="1">
            <a:spLocks noChangeArrowheads="1"/>
          </p:cNvSpPr>
          <p:nvPr/>
        </p:nvSpPr>
        <p:spPr bwMode="auto">
          <a:xfrm>
            <a:off x="108976" y="7846266"/>
            <a:ext cx="3497104" cy="1121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03" tIns="48802" rIns="97603" bIns="48802">
            <a:spAutoFit/>
          </a:bodyPr>
          <a:lstStyle>
            <a:lvl1pPr marL="85725" indent="-85725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1" dirty="0">
                <a:solidFill>
                  <a:srgbClr val="FF6600"/>
                </a:solidFill>
                <a:latin typeface="+mj-lt"/>
                <a:ea typeface="Meiryo UI"/>
                <a:cs typeface="メイリオ" pitchFamily="50" charset="-128"/>
              </a:rPr>
              <a:t>ニュース！</a:t>
            </a:r>
            <a:br>
              <a:rPr lang="en-US" altLang="ja-JP" sz="1400" b="1" dirty="0">
                <a:latin typeface="+mj-lt"/>
                <a:ea typeface="Meiryo UI" panose="020B0604030504040204" pitchFamily="50" charset="-128"/>
                <a:cs typeface="メイリオ" pitchFamily="50" charset="-128"/>
              </a:rPr>
            </a:br>
            <a:r>
              <a:rPr lang="ja-JP" altLang="en-US" sz="1400" b="1" dirty="0">
                <a:solidFill>
                  <a:srgbClr val="FF6600"/>
                </a:solidFill>
                <a:latin typeface="+mj-lt"/>
                <a:ea typeface="Meiryo UI"/>
                <a:cs typeface="メイリオ" pitchFamily="50" charset="-128"/>
              </a:rPr>
              <a:t>３月</a:t>
            </a:r>
            <a:r>
              <a:rPr lang="en-US" altLang="ja-JP" sz="1400" b="1" dirty="0">
                <a:solidFill>
                  <a:srgbClr val="FF6600"/>
                </a:solidFill>
                <a:latin typeface="+mj-lt"/>
                <a:ea typeface="Meiryo UI"/>
                <a:cs typeface="メイリオ" pitchFamily="50" charset="-128"/>
              </a:rPr>
              <a:t>14</a:t>
            </a:r>
            <a:r>
              <a:rPr lang="ja-JP" altLang="en-US" sz="1400" b="1" dirty="0">
                <a:solidFill>
                  <a:srgbClr val="FF6600"/>
                </a:solidFill>
                <a:latin typeface="+mj-lt"/>
                <a:ea typeface="Meiryo UI"/>
                <a:cs typeface="メイリオ" pitchFamily="50" charset="-128"/>
              </a:rPr>
              <a:t>日</a:t>
            </a:r>
            <a:r>
              <a:rPr lang="en-US" altLang="ja-JP" sz="1400" b="1" dirty="0">
                <a:solidFill>
                  <a:srgbClr val="FF6600"/>
                </a:solidFill>
                <a:latin typeface="+mj-lt"/>
                <a:ea typeface="Meiryo UI"/>
                <a:cs typeface="メイリオ" pitchFamily="50" charset="-128"/>
              </a:rPr>
              <a:t>(</a:t>
            </a:r>
            <a:r>
              <a:rPr lang="ja-JP" altLang="en-US" sz="1400" b="1" dirty="0">
                <a:solidFill>
                  <a:srgbClr val="FF6600"/>
                </a:solidFill>
                <a:latin typeface="+mj-lt"/>
                <a:ea typeface="Meiryo UI"/>
                <a:cs typeface="メイリオ" pitchFamily="50" charset="-128"/>
              </a:rPr>
              <a:t>月</a:t>
            </a:r>
            <a:r>
              <a:rPr lang="en-US" altLang="ja-JP" sz="1400" b="1" dirty="0">
                <a:solidFill>
                  <a:srgbClr val="FF6600"/>
                </a:solidFill>
                <a:latin typeface="+mj-lt"/>
                <a:ea typeface="Meiryo UI"/>
                <a:cs typeface="メイリオ" pitchFamily="50" charset="-128"/>
              </a:rPr>
              <a:t>)</a:t>
            </a:r>
            <a:r>
              <a:rPr lang="ja-JP" altLang="en-US" sz="1400" b="1" dirty="0">
                <a:solidFill>
                  <a:srgbClr val="FF6600"/>
                </a:solidFill>
                <a:latin typeface="+mj-lt"/>
                <a:ea typeface="Meiryo UI"/>
                <a:cs typeface="メイリオ" pitchFamily="50" charset="-128"/>
              </a:rPr>
              <a:t>運行開始　越谷発着</a:t>
            </a:r>
            <a:br>
              <a:rPr lang="en-US" altLang="ja-JP" sz="1400" b="1" dirty="0">
                <a:latin typeface="+mj-lt"/>
                <a:ea typeface="Meiryo UI" panose="020B0604030504040204" pitchFamily="50" charset="-128"/>
                <a:cs typeface="メイリオ" pitchFamily="50" charset="-128"/>
              </a:rPr>
            </a:br>
            <a:r>
              <a:rPr lang="ja-JP" altLang="en-US" sz="1400" b="1" dirty="0">
                <a:solidFill>
                  <a:srgbClr val="FF6600"/>
                </a:solidFill>
                <a:latin typeface="+mj-lt"/>
                <a:ea typeface="Meiryo UI"/>
                <a:cs typeface="メイリオ" pitchFamily="50" charset="-128"/>
              </a:rPr>
              <a:t>東阪間フォワーダーズ・ブロックトレイン</a:t>
            </a:r>
            <a:br>
              <a:rPr lang="en-US" altLang="ja-JP" sz="1400" b="1" dirty="0">
                <a:latin typeface="+mj-lt"/>
                <a:ea typeface="Meiryo UI" panose="020B0604030504040204" pitchFamily="50" charset="-128"/>
                <a:cs typeface="メイリオ" pitchFamily="50" charset="-128"/>
              </a:rPr>
            </a:br>
            <a:r>
              <a:rPr lang="ja-JP" altLang="en-US" sz="1400" b="1" dirty="0">
                <a:solidFill>
                  <a:srgbClr val="FF6600"/>
                </a:solidFill>
                <a:latin typeface="+mj-lt"/>
                <a:ea typeface="Meiryo UI"/>
                <a:cs typeface="メイリオ" pitchFamily="50" charset="-128"/>
              </a:rPr>
              <a:t>現地からのレポートお届けします！！</a:t>
            </a:r>
            <a:endParaRPr lang="en-US" altLang="ja-JP" sz="1400" b="1" dirty="0">
              <a:solidFill>
                <a:srgbClr val="FF6600"/>
              </a:solidFill>
              <a:latin typeface="+mj-lt"/>
              <a:ea typeface="Meiryo UI"/>
              <a:cs typeface="メイリオ" pitchFamily="50" charset="-128"/>
            </a:endParaRPr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53C0098A-22B7-49BB-8F4D-664A151046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504" y="7021319"/>
            <a:ext cx="3707292" cy="1628535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FC1CD38-6CCC-466E-AAC6-20486955814D}"/>
              </a:ext>
            </a:extLst>
          </p:cNvPr>
          <p:cNvSpPr/>
          <p:nvPr/>
        </p:nvSpPr>
        <p:spPr>
          <a:xfrm>
            <a:off x="78764" y="5999450"/>
            <a:ext cx="37108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後ほど</a:t>
            </a:r>
            <a:r>
              <a:rPr lang="en-US" altLang="ja-JP" sz="12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Microsoft Teams </a:t>
            </a:r>
            <a:r>
              <a:rPr lang="ja-JP" altLang="en-US" sz="12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会議に招待いたします。</a:t>
            </a:r>
            <a:endParaRPr lang="en-US" altLang="ja-JP" sz="1200" b="1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通信環境のご準備をお願いいたします</a:t>
            </a:r>
            <a:r>
              <a:rPr lang="en-US" altLang="ja-JP" sz="12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200" b="1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" name="図 7" descr="ロゴ, 会社名&#10;&#10;自動的に生成された説明">
            <a:extLst>
              <a:ext uri="{FF2B5EF4-FFF2-40B4-BE49-F238E27FC236}">
                <a16:creationId xmlns:a16="http://schemas.microsoft.com/office/drawing/2014/main" id="{06F29E6D-9084-4FE6-911A-F167542573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6040" y="9474119"/>
            <a:ext cx="1396483" cy="987650"/>
          </a:xfrm>
          <a:prstGeom prst="rect">
            <a:avLst/>
          </a:prstGeom>
        </p:spPr>
      </p:pic>
      <p:sp>
        <p:nvSpPr>
          <p:cNvPr id="39" name="Text Box 152">
            <a:extLst>
              <a:ext uri="{FF2B5EF4-FFF2-40B4-BE49-F238E27FC236}">
                <a16:creationId xmlns:a16="http://schemas.microsoft.com/office/drawing/2014/main" id="{46311F00-15CB-4314-963B-D0DAABAC0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238" y="9293544"/>
            <a:ext cx="3145141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1100" dirty="0">
                <a:solidFill>
                  <a:srgbClr val="000000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NX</a:t>
            </a:r>
            <a:r>
              <a:rPr lang="ja-JP" altLang="en-US" sz="1100" dirty="0">
                <a:solidFill>
                  <a:srgbClr val="000000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日本通運株式会社 　関東甲信越ブロック</a:t>
            </a:r>
            <a:endParaRPr lang="en-US" altLang="ja-JP" sz="1100" dirty="0">
              <a:solidFill>
                <a:srgbClr val="000000"/>
              </a:solidFill>
              <a:latin typeface="Arial" charset="0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100" dirty="0">
                <a:solidFill>
                  <a:srgbClr val="000000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ロジスティクスビジネスユニット営業開発部</a:t>
            </a:r>
            <a:endParaRPr lang="zh-TW" altLang="en-US" sz="1100" dirty="0">
              <a:solidFill>
                <a:srgbClr val="0374FD"/>
              </a:solidFill>
              <a:latin typeface="Arial" charset="0"/>
              <a:ea typeface="メイリオ" pitchFamily="50" charset="-128"/>
              <a:cs typeface="メイリオ" pitchFamily="50" charset="-128"/>
            </a:endParaRPr>
          </a:p>
          <a:p>
            <a:pPr>
              <a:defRPr/>
            </a:pPr>
            <a:endParaRPr lang="en-US" altLang="ja-JP" sz="1100" dirty="0">
              <a:solidFill>
                <a:srgbClr val="000000"/>
              </a:solidFill>
              <a:latin typeface="Arial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0" name="Text Box 152">
            <a:extLst>
              <a:ext uri="{FF2B5EF4-FFF2-40B4-BE49-F238E27FC236}">
                <a16:creationId xmlns:a16="http://schemas.microsoft.com/office/drawing/2014/main" id="{5B93F866-EE4B-4CEB-866E-3691C509E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226" y="9675557"/>
            <a:ext cx="2642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E-mail</a:t>
            </a:r>
            <a:r>
              <a:rPr lang="en-US" altLang="ja-JP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:</a:t>
            </a:r>
            <a:r>
              <a:rPr lang="en-US" altLang="ja-JP" sz="1050" u="sng" dirty="0">
                <a:solidFill>
                  <a:srgbClr val="009999"/>
                </a:solidFill>
                <a:latin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altLang="ja-JP" sz="1050" u="sng" dirty="0" err="1">
                <a:latin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nittsu</a:t>
            </a:r>
            <a:r>
              <a:rPr lang="en-US" altLang="ja-JP" sz="1050" u="sng" dirty="0">
                <a:latin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</a:t>
            </a:r>
            <a:r>
              <a:rPr lang="en-US" altLang="ja-JP" sz="1050" u="sng" dirty="0" err="1">
                <a:latin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syutoken</a:t>
            </a:r>
            <a:r>
              <a:rPr lang="en-US" altLang="ja-JP" sz="1050" u="sng" dirty="0">
                <a:latin typeface="+mn-lt"/>
              </a:rPr>
              <a:t>-</a:t>
            </a:r>
            <a:r>
              <a:rPr lang="en-US" altLang="ja-JP" sz="1050" u="sng" dirty="0">
                <a:latin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network@</a:t>
            </a:r>
            <a:br>
              <a:rPr lang="en-US" altLang="ja-JP" sz="1050" u="sng" dirty="0">
                <a:latin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altLang="ja-JP" sz="1050" u="sng" dirty="0">
                <a:latin typeface="+mn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nipponexpressgroup.onmicrosoft.com</a:t>
            </a:r>
            <a:endParaRPr lang="ja-JP" altLang="ja-JP" sz="1050" dirty="0">
              <a:latin typeface="+mn-lt"/>
            </a:endParaRPr>
          </a:p>
          <a:p>
            <a:r>
              <a:rPr lang="ja-JP" altLang="en-US" sz="1100" dirty="0">
                <a:solidFill>
                  <a:srgbClr val="000000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担当：南條</a:t>
            </a:r>
            <a:endParaRPr lang="en-US" altLang="ja-JP" sz="1100" dirty="0">
              <a:solidFill>
                <a:srgbClr val="000000"/>
              </a:solidFill>
              <a:latin typeface="Arial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2" name="Text Box 152">
            <a:extLst>
              <a:ext uri="{FF2B5EF4-FFF2-40B4-BE49-F238E27FC236}">
                <a16:creationId xmlns:a16="http://schemas.microsoft.com/office/drawing/2014/main" id="{1112CFDA-7C20-4176-AE7E-B9DFB1696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1803" y="9083065"/>
            <a:ext cx="3081618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altLang="ja-JP" sz="1200" dirty="0">
              <a:solidFill>
                <a:srgbClr val="000000"/>
              </a:solidFill>
              <a:latin typeface="Arial" charset="0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100" dirty="0">
                <a:solidFill>
                  <a:srgbClr val="000000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日本貨物鉄道株式会社 関東支社 営業部</a:t>
            </a:r>
            <a:endParaRPr lang="en-US" altLang="ja-JP" sz="1100" dirty="0">
              <a:solidFill>
                <a:srgbClr val="0374FD"/>
              </a:solidFill>
              <a:latin typeface="Arial" charset="0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E-mail: </a:t>
            </a:r>
            <a:r>
              <a:rPr lang="en-US" altLang="ja-JP" sz="1100" dirty="0">
                <a:latin typeface="Arial" charset="0"/>
                <a:ea typeface="メイリオ" pitchFamily="50" charset="-128"/>
                <a:cs typeface="メイリオ" pitchFamily="50" charset="-128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s-tateno@jrfreight.co.jp</a:t>
            </a:r>
            <a:endParaRPr lang="en-US" altLang="ja-JP" sz="1100" dirty="0">
              <a:latin typeface="Arial" charset="0"/>
              <a:ea typeface="メイリオ" pitchFamily="50" charset="-128"/>
              <a:cs typeface="メイリオ" pitchFamily="50" charset="-128"/>
            </a:endParaRPr>
          </a:p>
          <a:p>
            <a:r>
              <a:rPr lang="zh-CN" altLang="en-US" sz="1100" dirty="0">
                <a:solidFill>
                  <a:srgbClr val="000000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担当：</a:t>
            </a:r>
            <a:r>
              <a:rPr lang="ja-JP" altLang="en-US" sz="1100" dirty="0">
                <a:solidFill>
                  <a:srgbClr val="000000"/>
                </a:solidFill>
                <a:latin typeface="Arial" charset="0"/>
                <a:ea typeface="メイリオ" pitchFamily="50" charset="-128"/>
                <a:cs typeface="メイリオ" pitchFamily="50" charset="-128"/>
              </a:rPr>
              <a:t>舘野</a:t>
            </a:r>
            <a:endParaRPr lang="zh-CN" altLang="en-US" sz="1000" dirty="0">
              <a:solidFill>
                <a:srgbClr val="000000"/>
              </a:solidFill>
              <a:latin typeface="Arial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43" name="図 42" descr="ロゴ, 会社名&#10;&#10;自動的に生成された説明">
            <a:extLst>
              <a:ext uri="{FF2B5EF4-FFF2-40B4-BE49-F238E27FC236}">
                <a16:creationId xmlns:a16="http://schemas.microsoft.com/office/drawing/2014/main" id="{CFFD6E7B-BF82-493D-A247-FCC39470EB7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275" y="9646088"/>
            <a:ext cx="751585" cy="567477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C59552BC-D52D-4F70-82B3-30B1B12BE19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8" y="479400"/>
            <a:ext cx="7208702" cy="206063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6A6F8C87-3FAB-4D4C-90D4-420A04E48DB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32" y="10234925"/>
            <a:ext cx="7208702" cy="206063"/>
          </a:xfrm>
          <a:prstGeom prst="rect">
            <a:avLst/>
          </a:prstGeom>
        </p:spPr>
      </p:pic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A68EB8C6-B2D9-4F64-9FF2-241E73BF5FBF}"/>
              </a:ext>
            </a:extLst>
          </p:cNvPr>
          <p:cNvGrpSpPr/>
          <p:nvPr/>
        </p:nvGrpSpPr>
        <p:grpSpPr>
          <a:xfrm>
            <a:off x="0" y="-33578"/>
            <a:ext cx="7208702" cy="663616"/>
            <a:chOff x="-28402" y="2140935"/>
            <a:chExt cx="6886401" cy="663616"/>
          </a:xfrm>
        </p:grpSpPr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253453E0-F659-4AFF-9C63-31328290304D}"/>
                </a:ext>
              </a:extLst>
            </p:cNvPr>
            <p:cNvPicPr/>
            <p:nvPr/>
          </p:nvPicPr>
          <p:blipFill rotWithShape="1"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33" b="79671"/>
            <a:stretch/>
          </p:blipFill>
          <p:spPr bwMode="auto">
            <a:xfrm>
              <a:off x="-28402" y="2140935"/>
              <a:ext cx="6886401" cy="663616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B973D968-D775-4FA3-B50F-B8A3A8173233}"/>
                </a:ext>
              </a:extLst>
            </p:cNvPr>
            <p:cNvSpPr txBox="1"/>
            <p:nvPr/>
          </p:nvSpPr>
          <p:spPr>
            <a:xfrm>
              <a:off x="1234228" y="2328507"/>
              <a:ext cx="45073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Sustainable Logistics on New Style</a:t>
              </a:r>
              <a:endPara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15FE147-9026-4922-BC0C-99C5341D19B2}"/>
              </a:ext>
            </a:extLst>
          </p:cNvPr>
          <p:cNvSpPr txBox="1"/>
          <p:nvPr/>
        </p:nvSpPr>
        <p:spPr>
          <a:xfrm>
            <a:off x="-101989" y="757358"/>
            <a:ext cx="4183758" cy="358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8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企業の物流ご担当者様 お待ちしております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B3E81E8-3477-4174-B9A0-F7A01345C172}"/>
              </a:ext>
            </a:extLst>
          </p:cNvPr>
          <p:cNvSpPr txBox="1"/>
          <p:nvPr/>
        </p:nvSpPr>
        <p:spPr>
          <a:xfrm>
            <a:off x="4081769" y="769952"/>
            <a:ext cx="3297423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8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NX</a:t>
            </a:r>
            <a:r>
              <a:rPr lang="ja-JP" altLang="en-US" sz="168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日本通運・</a:t>
            </a:r>
            <a:r>
              <a:rPr lang="en-US" altLang="ja-JP" sz="168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JR</a:t>
            </a:r>
            <a:r>
              <a:rPr lang="ja-JP" altLang="en-US" sz="1680" b="1" dirty="0">
                <a:solidFill>
                  <a:schemeClr val="bg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貨物　共同開催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1AA660DC-51B5-439A-96E2-7204AA68FC6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4445" y="1454722"/>
            <a:ext cx="3230652" cy="1721999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18965" name="Rectangle 533"/>
          <p:cNvSpPr>
            <a:spLocks noChangeArrowheads="1"/>
          </p:cNvSpPr>
          <p:nvPr/>
        </p:nvSpPr>
        <p:spPr bwMode="auto">
          <a:xfrm>
            <a:off x="2450397" y="1999488"/>
            <a:ext cx="4772003" cy="929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7603" tIns="48802" rIns="97603" bIns="48802">
            <a:spAutoFit/>
          </a:bodyPr>
          <a:lstStyle/>
          <a:p>
            <a:r>
              <a:rPr lang="ja-JP" altLang="en-US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Meiryo UI" panose="020B0604030504040204" pitchFamily="50" charset="-128"/>
                <a:cs typeface="メイリオ" pitchFamily="50" charset="-128"/>
              </a:rPr>
              <a:t>■トラックとは別に、輸送モードを拡げてみたい</a:t>
            </a:r>
          </a:p>
          <a:p>
            <a:r>
              <a:rPr lang="ja-JP" altLang="en-US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Meiryo UI" panose="020B0604030504040204" pitchFamily="50" charset="-128"/>
                <a:cs typeface="メイリオ" pitchFamily="50" charset="-128"/>
              </a:rPr>
              <a:t>■鉄道コンテナ輸送を検討してみたい　　　　　　　　　　　　　　　　　　　　</a:t>
            </a:r>
            <a:endParaRPr lang="en-US" altLang="ja-JP" u="sng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Meiryo UI" panose="020B0604030504040204" pitchFamily="50" charset="-128"/>
              <a:cs typeface="メイリオ" pitchFamily="50" charset="-128"/>
            </a:endParaRPr>
          </a:p>
          <a:p>
            <a:r>
              <a:rPr lang="ja-JP" altLang="en-US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Meiryo UI" panose="020B0604030504040204" pitchFamily="50" charset="-128"/>
                <a:cs typeface="メイリオ" pitchFamily="50" charset="-128"/>
              </a:rPr>
              <a:t>■物流の環境対策</a:t>
            </a:r>
            <a:r>
              <a:rPr lang="en-US" altLang="ja-JP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Meiryo UI" panose="020B0604030504040204" pitchFamily="50" charset="-128"/>
                <a:cs typeface="メイリオ" pitchFamily="50" charset="-128"/>
              </a:rPr>
              <a:t>『</a:t>
            </a:r>
            <a:r>
              <a:rPr lang="ja-JP" altLang="en-US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Meiryo UI" panose="020B0604030504040204" pitchFamily="50" charset="-128"/>
                <a:cs typeface="メイリオ" pitchFamily="50" charset="-128"/>
              </a:rPr>
              <a:t>脱炭素社会</a:t>
            </a:r>
            <a:r>
              <a:rPr lang="en-US" altLang="ja-JP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Meiryo UI" panose="020B0604030504040204" pitchFamily="50" charset="-128"/>
                <a:cs typeface="メイリオ" pitchFamily="50" charset="-128"/>
              </a:rPr>
              <a:t>』</a:t>
            </a:r>
            <a:r>
              <a:rPr lang="ja-JP" altLang="en-US" u="sng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Meiryo UI" panose="020B0604030504040204" pitchFamily="50" charset="-128"/>
                <a:cs typeface="メイリオ" pitchFamily="50" charset="-128"/>
              </a:rPr>
              <a:t>に手を打ちたい</a:t>
            </a:r>
            <a:endParaRPr lang="en-US" altLang="ja-JP" u="sng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Meiryo UI" panose="020B0604030504040204" pitchFamily="50" charset="-128"/>
              <a:cs typeface="メイリオ" pitchFamily="50" charset="-128"/>
            </a:endParaRPr>
          </a:p>
        </p:txBody>
      </p:sp>
      <p:sp>
        <p:nvSpPr>
          <p:cNvPr id="53" name="Text Box 542">
            <a:extLst>
              <a:ext uri="{FF2B5EF4-FFF2-40B4-BE49-F238E27FC236}">
                <a16:creationId xmlns:a16="http://schemas.microsoft.com/office/drawing/2014/main" id="{A8F66A26-F3BA-4FC7-8C23-DB600DE01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416" y="5286771"/>
            <a:ext cx="3467100" cy="2078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85725" indent="-85725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200" b="1" u="sng" dirty="0">
                <a:latin typeface="+mj-lt"/>
                <a:ea typeface="メイリオ" pitchFamily="50" charset="-128"/>
                <a:cs typeface="メイリオ" pitchFamily="50" charset="-128"/>
              </a:rPr>
              <a:t>下記のリンク 又は </a:t>
            </a:r>
            <a:r>
              <a:rPr lang="en-US" altLang="ja-JP" sz="1200" b="1" u="sng" dirty="0">
                <a:latin typeface="+mj-lt"/>
                <a:ea typeface="メイリオ" pitchFamily="50" charset="-128"/>
                <a:cs typeface="メイリオ" pitchFamily="50" charset="-128"/>
              </a:rPr>
              <a:t>QR</a:t>
            </a:r>
            <a:r>
              <a:rPr lang="ja-JP" altLang="en-US" sz="1200" b="1" u="sng" dirty="0">
                <a:latin typeface="+mj-lt"/>
                <a:ea typeface="メイリオ" pitchFamily="50" charset="-128"/>
                <a:cs typeface="メイリオ" pitchFamily="50" charset="-128"/>
              </a:rPr>
              <a:t>コードから</a:t>
            </a:r>
            <a:endParaRPr lang="en-US" altLang="ja-JP" sz="1200" b="1" u="sng" dirty="0">
              <a:latin typeface="+mj-lt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200" b="1" u="sng" dirty="0">
                <a:latin typeface="+mj-lt"/>
                <a:ea typeface="メイリオ" pitchFamily="50" charset="-128"/>
                <a:cs typeface="メイリオ" pitchFamily="50" charset="-128"/>
              </a:rPr>
              <a:t>受付フォームにて、お申し込み下さい。</a:t>
            </a:r>
            <a:endParaRPr lang="en-US" altLang="ja-JP" sz="1200" b="1" u="sng" dirty="0">
              <a:latin typeface="+mj-lt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1300" b="1" dirty="0">
                <a:ea typeface="メイリオ" pitchFamily="50" charset="-128"/>
                <a:cs typeface="メイリオ" pitchFamily="50" charset="-128"/>
                <a:hlinkClick r:id="rId11"/>
              </a:rPr>
              <a:t>https://forms.office.com/r/n0iGrviRmS</a:t>
            </a:r>
            <a:endParaRPr lang="en-US" altLang="ja-JP" sz="1300" b="1" dirty="0"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ct val="120000"/>
              </a:lnSpc>
            </a:pPr>
            <a:endParaRPr lang="en-US" altLang="ja-JP" sz="1200" b="1" dirty="0"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ct val="120000"/>
              </a:lnSpc>
            </a:pPr>
            <a:endParaRPr lang="en-US" altLang="ja-JP" sz="1200" b="1" dirty="0"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ct val="120000"/>
              </a:lnSpc>
            </a:pPr>
            <a:endParaRPr lang="en-US" altLang="ja-JP" sz="1200" b="1" dirty="0"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ct val="120000"/>
              </a:lnSpc>
            </a:pPr>
            <a:endParaRPr lang="en-US" altLang="ja-JP" sz="1200" b="1" dirty="0"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ct val="120000"/>
              </a:lnSpc>
            </a:pPr>
            <a:endParaRPr lang="en-US" altLang="ja-JP" sz="1200" b="1" dirty="0"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ct val="120000"/>
              </a:lnSpc>
            </a:pPr>
            <a:endParaRPr lang="en-US" altLang="ja-JP" sz="1050" b="1" dirty="0"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5" name="Text Box 542">
            <a:extLst>
              <a:ext uri="{FF2B5EF4-FFF2-40B4-BE49-F238E27FC236}">
                <a16:creationId xmlns:a16="http://schemas.microsoft.com/office/drawing/2014/main" id="{6ED7A881-CB26-41DE-9887-48A8758D1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631" y="8600728"/>
            <a:ext cx="3497104" cy="504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03" tIns="48802" rIns="97603" bIns="48802" anchor="t">
            <a:spAutoFit/>
          </a:bodyPr>
          <a:lstStyle>
            <a:lvl1pPr marL="85725" indent="-85725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ja-JP" sz="1100" b="1" dirty="0">
                <a:solidFill>
                  <a:srgbClr val="000000"/>
                </a:solidFill>
                <a:latin typeface="Meiryo UI"/>
                <a:ea typeface="Meiryo UI"/>
                <a:cs typeface="メイリオ" pitchFamily="50" charset="-128"/>
              </a:rPr>
              <a:t>※</a:t>
            </a:r>
            <a:r>
              <a:rPr lang="ja-JP" altLang="en-US" sz="1100" b="1" dirty="0">
                <a:solidFill>
                  <a:srgbClr val="000000"/>
                </a:solidFill>
                <a:latin typeface="Meiryo UI"/>
                <a:ea typeface="Meiryo UI"/>
                <a:cs typeface="メイリオ" pitchFamily="50" charset="-128"/>
              </a:rPr>
              <a:t>天候等により、内容を変更する場合がございます</a:t>
            </a:r>
            <a:endParaRPr lang="en-US" altLang="ja-JP" sz="1100" b="1" dirty="0">
              <a:solidFill>
                <a:srgbClr val="000000"/>
              </a:solidFill>
              <a:latin typeface="Meiryo UI"/>
              <a:ea typeface="Meiryo UI"/>
              <a:cs typeface="メイリオ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100" dirty="0">
                <a:solidFill>
                  <a:srgbClr val="000000"/>
                </a:solidFill>
                <a:ea typeface="メイリオ" pitchFamily="50" charset="-128"/>
                <a:cs typeface="メイリオ" pitchFamily="50" charset="-128"/>
              </a:rPr>
              <a:t>　</a:t>
            </a:r>
          </a:p>
        </p:txBody>
      </p:sp>
      <p:sp>
        <p:nvSpPr>
          <p:cNvPr id="38" name="WordArt 182">
            <a:extLst>
              <a:ext uri="{FF2B5EF4-FFF2-40B4-BE49-F238E27FC236}">
                <a16:creationId xmlns:a16="http://schemas.microsoft.com/office/drawing/2014/main" id="{663C9CCB-189F-45EB-BA05-BCAA7477244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18437" y="1269709"/>
            <a:ext cx="6164025" cy="663790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48883"/>
              </a:avLst>
            </a:prstTxWarp>
          </a:bodyPr>
          <a:lstStyle/>
          <a:p>
            <a:pPr algn="ctr"/>
            <a:r>
              <a:rPr lang="ja-JP" altLang="en-US" sz="4000" b="1" kern="10" dirty="0">
                <a:ln w="3175" cmpd="sng">
                  <a:noFill/>
                  <a:prstDash val="solid"/>
                </a:ln>
                <a:solidFill>
                  <a:srgbClr val="71B503"/>
                </a:solidFill>
                <a:latin typeface="+mj-ea"/>
                <a:ea typeface="+mj-ea"/>
              </a:rPr>
              <a:t>鉄道コンテナオンライン見学会</a:t>
            </a:r>
          </a:p>
        </p:txBody>
      </p:sp>
      <p:graphicFrame>
        <p:nvGraphicFramePr>
          <p:cNvPr id="41" name="Group 523">
            <a:extLst>
              <a:ext uri="{FF2B5EF4-FFF2-40B4-BE49-F238E27FC236}">
                <a16:creationId xmlns:a16="http://schemas.microsoft.com/office/drawing/2014/main" id="{76DE566A-D195-44FF-A994-086E19AFCE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225781"/>
              </p:ext>
            </p:extLst>
          </p:nvPr>
        </p:nvGraphicFramePr>
        <p:xfrm>
          <a:off x="3395504" y="4332992"/>
          <a:ext cx="3674216" cy="2574152"/>
        </p:xfrm>
        <a:graphic>
          <a:graphicData uri="http://schemas.openxmlformats.org/drawingml/2006/table">
            <a:tbl>
              <a:tblPr/>
              <a:tblGrid>
                <a:gridCol w="1633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1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6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時間</a:t>
                      </a:r>
                    </a:p>
                  </a:txBody>
                  <a:tcPr marT="42203" marB="42203" anchor="ctr" horzOverflow="overflow">
                    <a:lnL cap="flat"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予定</a:t>
                      </a:r>
                    </a:p>
                  </a:txBody>
                  <a:tcPr marT="42203" marB="42203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0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13:30</a:t>
                      </a:r>
                      <a:r>
                        <a:rPr kumimoji="1" lang="ja-JP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～</a:t>
                      </a:r>
                      <a:r>
                        <a:rPr kumimoji="1" lang="en-US" altLang="ja-JP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13:45</a:t>
                      </a:r>
                    </a:p>
                  </a:txBody>
                  <a:tcPr marT="42203" marB="42203" anchor="ctr" horzOverflow="overflow">
                    <a:lnL cap="flat"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貨物駅のご紹介</a:t>
                      </a:r>
                      <a:endParaRPr kumimoji="1" lang="en-US" altLang="ja-JP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T="42203" marB="42203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13:45</a:t>
                      </a:r>
                      <a:r>
                        <a:rPr kumimoji="1" lang="ja-JP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～</a:t>
                      </a:r>
                      <a:r>
                        <a:rPr kumimoji="1" lang="en-US" altLang="ja-JP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14:00</a:t>
                      </a:r>
                    </a:p>
                  </a:txBody>
                  <a:tcPr marT="42203" marB="42203" anchor="ctr" horzOverflow="overflow">
                    <a:lnL cap="flat"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/>
                          <a:ea typeface="メイリオ"/>
                          <a:cs typeface="メイリオ" pitchFamily="50" charset="-128"/>
                        </a:rPr>
                        <a:t>プレゼンテーション</a:t>
                      </a:r>
                    </a:p>
                  </a:txBody>
                  <a:tcPr marT="42203" marB="42203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37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14:00</a:t>
                      </a:r>
                      <a:r>
                        <a:rPr kumimoji="1" lang="ja-JP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～</a:t>
                      </a:r>
                      <a:r>
                        <a:rPr kumimoji="1" lang="en-US" altLang="ja-JP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14:20</a:t>
                      </a:r>
                    </a:p>
                  </a:txBody>
                  <a:tcPr marT="42203" marB="42203" anchor="ctr" horzOverflow="overflow">
                    <a:lnL cap="flat"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/>
                          <a:ea typeface="メイリオ"/>
                          <a:cs typeface="メイリオ" pitchFamily="50" charset="-128"/>
                        </a:rPr>
                        <a:t>貨物駅より</a:t>
                      </a:r>
                      <a:r>
                        <a:rPr kumimoji="1" lang="en-US" altLang="ja-JP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/>
                          <a:ea typeface="メイリオ"/>
                          <a:cs typeface="メイリオ" pitchFamily="50" charset="-128"/>
                        </a:rPr>
                        <a:t>LIVE</a:t>
                      </a:r>
                      <a:r>
                        <a:rPr kumimoji="1" lang="ja-JP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/>
                          <a:ea typeface="メイリオ"/>
                          <a:cs typeface="メイリオ" pitchFamily="50" charset="-128"/>
                        </a:rPr>
                        <a:t>中継</a:t>
                      </a:r>
                    </a:p>
                  </a:txBody>
                  <a:tcPr marT="42203" marB="42203" anchor="ctr" horzOverflow="overflow">
                    <a:lnL>
                      <a:noFill/>
                    </a:lnL>
                    <a:lnR cap="flat"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14:20</a:t>
                      </a:r>
                      <a:r>
                        <a:rPr kumimoji="1" lang="ja-JP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～</a:t>
                      </a:r>
                      <a:r>
                        <a:rPr kumimoji="1" lang="en-US" altLang="ja-JP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14:30</a:t>
                      </a:r>
                      <a:r>
                        <a:rPr kumimoji="1" lang="ja-JP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</a:t>
                      </a:r>
                      <a:endParaRPr kumimoji="1" lang="en-US" altLang="ja-JP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T="42203" marB="42203" anchor="ctr" horzOverflow="overflow">
                    <a:lnL cap="flat"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質疑応答　</a:t>
                      </a:r>
                      <a:endParaRPr kumimoji="1" lang="en-US" altLang="ja-JP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T="42203" marB="42203" anchor="ctr" horzOverflow="overflow">
                    <a:lnL cap="flat"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6F2786D-67E9-4077-B73F-BE2FAA62F68E}"/>
              </a:ext>
            </a:extLst>
          </p:cNvPr>
          <p:cNvSpPr txBox="1"/>
          <p:nvPr/>
        </p:nvSpPr>
        <p:spPr>
          <a:xfrm>
            <a:off x="151226" y="2917965"/>
            <a:ext cx="6918493" cy="10372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600" b="1" dirty="0">
                <a:ln w="18415" cmpd="sng">
                  <a:noFill/>
                  <a:prstDash val="solid"/>
                </a:ln>
                <a:latin typeface="+mj-lt"/>
                <a:ea typeface="Meiryo UI"/>
                <a:cs typeface="メイリオ" pitchFamily="50" charset="-128"/>
              </a:rPr>
              <a:t>開催日時：</a:t>
            </a:r>
            <a:r>
              <a:rPr lang="en-US" altLang="ja-JP" sz="1600" b="1" dirty="0">
                <a:ln w="18415" cmpd="sng">
                  <a:noFill/>
                  <a:prstDash val="solid"/>
                </a:ln>
                <a:latin typeface="+mj-lt"/>
                <a:ea typeface="Meiryo UI"/>
                <a:cs typeface="メイリオ" pitchFamily="50" charset="-128"/>
              </a:rPr>
              <a:t>2022</a:t>
            </a:r>
            <a:r>
              <a:rPr lang="ja-JP" altLang="en-US" sz="1600" b="1" dirty="0">
                <a:ln w="18415" cmpd="sng">
                  <a:noFill/>
                  <a:prstDash val="solid"/>
                </a:ln>
                <a:latin typeface="+mj-lt"/>
                <a:ea typeface="Meiryo UI"/>
                <a:cs typeface="メイリオ" pitchFamily="50" charset="-128"/>
              </a:rPr>
              <a:t>年 </a:t>
            </a:r>
            <a:r>
              <a:rPr lang="en-US" altLang="ja-JP" sz="1600" b="1" dirty="0">
                <a:ln w="18415" cmpd="sng">
                  <a:noFill/>
                  <a:prstDash val="solid"/>
                </a:ln>
                <a:latin typeface="+mj-lt"/>
                <a:ea typeface="Meiryo UI"/>
                <a:cs typeface="メイリオ" pitchFamily="50" charset="-128"/>
              </a:rPr>
              <a:t>3</a:t>
            </a:r>
            <a:r>
              <a:rPr lang="ja-JP" altLang="en-US" sz="1600" b="1" dirty="0">
                <a:ln w="18415" cmpd="sng">
                  <a:noFill/>
                  <a:prstDash val="solid"/>
                </a:ln>
                <a:latin typeface="+mj-lt"/>
                <a:ea typeface="Meiryo UI"/>
                <a:cs typeface="メイリオ" pitchFamily="50" charset="-128"/>
              </a:rPr>
              <a:t>月 </a:t>
            </a:r>
            <a:r>
              <a:rPr lang="en-US" altLang="ja-JP" sz="1600" b="1" dirty="0">
                <a:ln w="18415" cmpd="sng">
                  <a:noFill/>
                  <a:prstDash val="solid"/>
                </a:ln>
                <a:latin typeface="+mj-lt"/>
                <a:ea typeface="Meiryo UI"/>
                <a:cs typeface="メイリオ" pitchFamily="50" charset="-128"/>
              </a:rPr>
              <a:t>18</a:t>
            </a:r>
            <a:r>
              <a:rPr lang="ja-JP" altLang="en-US" sz="1600" b="1" dirty="0">
                <a:ln w="18415" cmpd="sng">
                  <a:noFill/>
                  <a:prstDash val="solid"/>
                </a:ln>
                <a:latin typeface="+mj-lt"/>
                <a:ea typeface="Meiryo UI"/>
                <a:cs typeface="メイリオ" pitchFamily="50" charset="-128"/>
              </a:rPr>
              <a:t>日 </a:t>
            </a:r>
            <a:r>
              <a:rPr lang="en-US" altLang="ja-JP" sz="1600" b="1" dirty="0">
                <a:ln w="18415" cmpd="sng">
                  <a:noFill/>
                  <a:prstDash val="solid"/>
                </a:ln>
                <a:latin typeface="+mj-lt"/>
                <a:ea typeface="Meiryo UI"/>
                <a:cs typeface="メイリオ" pitchFamily="50" charset="-128"/>
              </a:rPr>
              <a:t>(</a:t>
            </a:r>
            <a:r>
              <a:rPr lang="ja-JP" altLang="en-US" sz="1600" b="1" dirty="0">
                <a:ln w="18415" cmpd="sng">
                  <a:noFill/>
                  <a:prstDash val="solid"/>
                </a:ln>
                <a:latin typeface="+mj-lt"/>
                <a:ea typeface="Meiryo UI"/>
                <a:cs typeface="メイリオ" pitchFamily="50" charset="-128"/>
              </a:rPr>
              <a:t>金</a:t>
            </a:r>
            <a:r>
              <a:rPr lang="en-US" altLang="ja-JP" sz="1600" b="1" dirty="0">
                <a:ln w="18415" cmpd="sng">
                  <a:noFill/>
                  <a:prstDash val="solid"/>
                </a:ln>
                <a:latin typeface="+mj-lt"/>
                <a:ea typeface="Meiryo UI"/>
                <a:cs typeface="メイリオ" pitchFamily="50" charset="-128"/>
              </a:rPr>
              <a:t>) 13:30</a:t>
            </a:r>
            <a:r>
              <a:rPr lang="ja-JP" altLang="en-US" sz="1600" b="1" dirty="0">
                <a:ln w="18415" cmpd="sng">
                  <a:noFill/>
                  <a:prstDash val="solid"/>
                </a:ln>
                <a:latin typeface="+mj-lt"/>
                <a:ea typeface="Meiryo UI"/>
                <a:cs typeface="メイリオ" pitchFamily="50" charset="-128"/>
              </a:rPr>
              <a:t>～</a:t>
            </a:r>
            <a:r>
              <a:rPr lang="en-US" altLang="ja-JP" sz="1600" b="1" dirty="0">
                <a:ln w="18415" cmpd="sng">
                  <a:noFill/>
                  <a:prstDash val="solid"/>
                </a:ln>
                <a:latin typeface="+mj-lt"/>
                <a:ea typeface="Meiryo UI"/>
                <a:cs typeface="メイリオ" pitchFamily="50" charset="-128"/>
              </a:rPr>
              <a:t>14:30</a:t>
            </a:r>
            <a:endParaRPr lang="en-US" altLang="ja-JP" sz="1600" b="1" dirty="0">
              <a:ln w="18415" cmpd="sng">
                <a:noFill/>
                <a:prstDash val="solid"/>
              </a:ln>
              <a:highlight>
                <a:srgbClr val="00FF00"/>
              </a:highlight>
              <a:latin typeface="+mj-lt"/>
              <a:ea typeface="Meiryo UI"/>
              <a:cs typeface="メイリオ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600" b="1" dirty="0">
                <a:ln w="18415" cmpd="sng">
                  <a:noFill/>
                  <a:prstDash val="solid"/>
                </a:ln>
                <a:latin typeface="+mj-lt"/>
                <a:ea typeface="Meiryo UI"/>
                <a:cs typeface="メイリオ" pitchFamily="50" charset="-128"/>
              </a:rPr>
              <a:t>開催方法：</a:t>
            </a:r>
            <a:r>
              <a:rPr lang="en-US" altLang="ja-JP" sz="1600" b="1" dirty="0">
                <a:ln w="18415" cmpd="sng">
                  <a:noFill/>
                  <a:prstDash val="solid"/>
                </a:ln>
                <a:latin typeface="+mj-lt"/>
                <a:ea typeface="Meiryo UI"/>
                <a:cs typeface="メイリオ" pitchFamily="50" charset="-128"/>
              </a:rPr>
              <a:t>Microsoft Teams</a:t>
            </a:r>
            <a:r>
              <a:rPr lang="ja-JP" altLang="en-US" sz="1600" b="1" dirty="0">
                <a:ln w="18415" cmpd="sng">
                  <a:noFill/>
                  <a:prstDash val="solid"/>
                </a:ln>
                <a:latin typeface="+mj-lt"/>
                <a:ea typeface="Meiryo UI"/>
                <a:cs typeface="メイリオ" pitchFamily="50" charset="-128"/>
              </a:rPr>
              <a:t>　</a:t>
            </a:r>
            <a:r>
              <a:rPr lang="en-US" altLang="ja-JP" sz="1600" b="1" dirty="0">
                <a:ln w="18415" cmpd="sng">
                  <a:noFill/>
                  <a:prstDash val="solid"/>
                </a:ln>
                <a:latin typeface="+mj-lt"/>
                <a:ea typeface="Meiryo UI"/>
                <a:cs typeface="メイリオ" pitchFamily="50" charset="-128"/>
              </a:rPr>
              <a:t>(</a:t>
            </a:r>
            <a:r>
              <a:rPr lang="ja-JP" altLang="en-US" sz="1600" b="1" dirty="0">
                <a:ln w="18415" cmpd="sng">
                  <a:noFill/>
                  <a:prstDash val="solid"/>
                </a:ln>
                <a:latin typeface="+mj-lt"/>
                <a:ea typeface="Meiryo UI"/>
                <a:cs typeface="メイリオ" pitchFamily="50" charset="-128"/>
              </a:rPr>
              <a:t>事前に招待メールを、お送りします）</a:t>
            </a:r>
            <a:endParaRPr lang="en-US" altLang="ja-JP" sz="1600" b="1" dirty="0">
              <a:ln w="18415" cmpd="sng">
                <a:noFill/>
                <a:prstDash val="solid"/>
              </a:ln>
              <a:latin typeface="+mj-lt"/>
              <a:ea typeface="Meiryo UI"/>
              <a:cs typeface="メイリオ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600" b="1" dirty="0">
                <a:ln w="18415" cmpd="sng">
                  <a:noFill/>
                  <a:prstDash val="solid"/>
                </a:ln>
                <a:latin typeface="+mj-lt"/>
                <a:ea typeface="Meiryo UI"/>
                <a:cs typeface="メイリオ" pitchFamily="50" charset="-128"/>
              </a:rPr>
              <a:t>ライブ中継：新座貨物ターミナル駅</a:t>
            </a:r>
            <a:r>
              <a:rPr lang="ja-JP" altLang="en-US" b="1" dirty="0">
                <a:ln w="18415" cmpd="sng">
                  <a:noFill/>
                  <a:prstDash val="solid"/>
                </a:ln>
                <a:latin typeface="+mj-lt"/>
                <a:ea typeface="Meiryo UI"/>
                <a:cs typeface="メイリオ" pitchFamily="50" charset="-128"/>
              </a:rPr>
              <a:t>（</a:t>
            </a:r>
            <a:r>
              <a:rPr lang="ja-JP" altLang="en-US" sz="1600" b="1" dirty="0">
                <a:ln w="18415" cmpd="sng">
                  <a:noFill/>
                  <a:prstDash val="solid"/>
                </a:ln>
                <a:latin typeface="+mj-lt"/>
                <a:ea typeface="Meiryo UI"/>
                <a:cs typeface="メイリオ" pitchFamily="50" charset="-128"/>
              </a:rPr>
              <a:t>越谷貨物ターミナル駅からも中継あり</a:t>
            </a:r>
            <a:r>
              <a:rPr lang="ja-JP" altLang="en-US" sz="2000" b="1" dirty="0">
                <a:ln w="18415" cmpd="sng">
                  <a:noFill/>
                  <a:prstDash val="solid"/>
                </a:ln>
                <a:latin typeface="+mj-lt"/>
                <a:ea typeface="Meiryo UI"/>
                <a:cs typeface="メイリオ" pitchFamily="50" charset="-128"/>
              </a:rPr>
              <a:t>）</a:t>
            </a:r>
            <a:endParaRPr lang="ja-JP" altLang="en-US" sz="1600" b="1" dirty="0">
              <a:latin typeface="+mj-lt"/>
            </a:endParaRPr>
          </a:p>
        </p:txBody>
      </p:sp>
      <p:pic>
        <p:nvPicPr>
          <p:cNvPr id="5" name="図 4" descr="QR コード&#10;&#10;自動的に生成された説明">
            <a:extLst>
              <a:ext uri="{FF2B5EF4-FFF2-40B4-BE49-F238E27FC236}">
                <a16:creationId xmlns:a16="http://schemas.microsoft.com/office/drawing/2014/main" id="{DBBCAC26-F131-4D90-88ED-C61D89B99285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38" y="6510055"/>
            <a:ext cx="1333817" cy="1333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45129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メイリオ"/>
        <a:ea typeface="メイリオ"/>
        <a:cs typeface="メイリオ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88900">
          <a:solidFill>
            <a:schemeClr val="bg1">
              <a:lumMod val="85000"/>
            </a:schemeClr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50800">
          <a:solidFill>
            <a:schemeClr val="bg1"/>
          </a:solidFill>
          <a:prstDash val="dash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3868</TotalTime>
  <Words>310</Words>
  <Application>Microsoft Office PowerPoint</Application>
  <PresentationFormat>ユーザー設定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HGSｺﾞｼｯｸM</vt:lpstr>
      <vt:lpstr>Meiryo UI</vt:lpstr>
      <vt:lpstr>メイリオ</vt:lpstr>
      <vt:lpstr>Arial</vt:lpstr>
      <vt:lpstr>Trebuchet MS</vt:lpstr>
      <vt:lpstr>標準デザイン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Moriyama Takeshi(守山 猛)</dc:creator>
  <cp:lastModifiedBy>橋本 佳奈</cp:lastModifiedBy>
  <cp:revision>57</cp:revision>
  <cp:lastPrinted>2020-11-11T05:46:21Z</cp:lastPrinted>
  <dcterms:created xsi:type="dcterms:W3CDTF">2014-05-07T02:28:15Z</dcterms:created>
  <dcterms:modified xsi:type="dcterms:W3CDTF">2022-03-04T06:54:51Z</dcterms:modified>
</cp:coreProperties>
</file>