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media/image29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19" r:id="rId2"/>
  </p:sldMasterIdLst>
  <p:sldIdLst>
    <p:sldId id="256" r:id="rId3"/>
    <p:sldId id="257" r:id="rId4"/>
    <p:sldId id="260" r:id="rId5"/>
  </p:sldIdLst>
  <p:sldSz cx="6858000" cy="9906000" type="A4"/>
  <p:notesSz cx="7029450" cy="101631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FFFF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18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624321"/>
            <a:ext cx="5143500" cy="3448756"/>
          </a:xfrm>
        </p:spPr>
        <p:txBody>
          <a:bodyPr anchor="b">
            <a:normAutofit/>
          </a:bodyPr>
          <a:lstStyle>
            <a:lvl1pPr algn="ctr">
              <a:defRPr sz="337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 algn="ctr">
              <a:buNone/>
              <a:defRPr sz="1575"/>
            </a:lvl2pPr>
            <a:lvl3pPr marL="514350" indent="0" algn="ctr">
              <a:buNone/>
              <a:defRPr sz="1350"/>
            </a:lvl3pPr>
            <a:lvl4pPr marL="771525" indent="0" algn="ctr">
              <a:buNone/>
              <a:defRPr sz="1125"/>
            </a:lvl4pPr>
            <a:lvl5pPr marL="1028700" indent="0" algn="ctr">
              <a:buNone/>
              <a:defRPr sz="1125"/>
            </a:lvl5pPr>
            <a:lvl6pPr marL="1285875" indent="0" algn="ctr">
              <a:buNone/>
              <a:defRPr sz="1125"/>
            </a:lvl6pPr>
            <a:lvl7pPr marL="1543050" indent="0" algn="ctr">
              <a:buNone/>
              <a:defRPr sz="1125"/>
            </a:lvl7pPr>
            <a:lvl8pPr marL="1800225" indent="0" algn="ctr">
              <a:buNone/>
              <a:defRPr sz="1125"/>
            </a:lvl8pPr>
            <a:lvl9pPr marL="2057400" indent="0" algn="ctr">
              <a:buNone/>
              <a:defRPr sz="1125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E1A7-9C73-472C-8940-F69D305AD4FE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36511-D3AB-4423-9267-C06864FF38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1079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E1A7-9C73-472C-8940-F69D305AD4FE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36511-D3AB-4423-9267-C06864FF38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507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52052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520523"/>
            <a:ext cx="4350544" cy="839487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E1A7-9C73-472C-8940-F69D305AD4FE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36511-D3AB-4423-9267-C06864FF38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2593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251200" y="1689900"/>
            <a:ext cx="3611126" cy="7213270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0" y="770467"/>
            <a:ext cx="4616035" cy="4512735"/>
          </a:xfrm>
        </p:spPr>
        <p:txBody>
          <a:bodyPr anchor="b">
            <a:normAutofit/>
          </a:bodyPr>
          <a:lstStyle>
            <a:lvl1pPr algn="l">
              <a:defRPr sz="33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050" y="5552254"/>
            <a:ext cx="3715688" cy="2763895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E1A7-9C73-472C-8940-F69D305AD4FE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36511-D3AB-4423-9267-C06864FF38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672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1" y="770467"/>
            <a:ext cx="4916150" cy="5442190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E1A7-9C73-472C-8940-F69D305AD4FE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36511-D3AB-4423-9267-C06864FF38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185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2861733"/>
            <a:ext cx="4801851" cy="3350919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1" y="6481704"/>
            <a:ext cx="4801850" cy="221356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E1A7-9C73-472C-8940-F69D305AD4FE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36511-D3AB-4423-9267-C06864FF38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378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00051" y="770467"/>
            <a:ext cx="2962475" cy="5442186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3496771" y="770466"/>
            <a:ext cx="2961179" cy="5429956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E1A7-9C73-472C-8940-F69D305AD4FE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36511-D3AB-4423-9267-C06864FF38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4712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1" y="770467"/>
            <a:ext cx="2787650" cy="880533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050" y="1651001"/>
            <a:ext cx="2959100" cy="4561652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1263" y="818622"/>
            <a:ext cx="2823038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6772" y="1651000"/>
            <a:ext cx="2967529" cy="4549422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E1A7-9C73-472C-8940-F69D305AD4FE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36511-D3AB-4423-9267-C06864FF38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7666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E1A7-9C73-472C-8940-F69D305AD4FE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36511-D3AB-4423-9267-C06864FF38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1499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E1A7-9C73-472C-8940-F69D305AD4FE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36511-D3AB-4423-9267-C06864FF38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2047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0" y="770467"/>
            <a:ext cx="2400300" cy="2201333"/>
          </a:xfrm>
        </p:spPr>
        <p:txBody>
          <a:bodyPr anchor="b">
            <a:normAutofit/>
          </a:bodyPr>
          <a:lstStyle>
            <a:lvl1pPr algn="l">
              <a:defRPr sz="15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770467"/>
            <a:ext cx="3329066" cy="79248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0" y="3191937"/>
            <a:ext cx="2400300" cy="302071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E1A7-9C73-472C-8940-F69D305AD4FE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36511-D3AB-4423-9267-C06864FF38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22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E1A7-9C73-472C-8940-F69D305AD4FE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36511-D3AB-4423-9267-C06864FF38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6545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1850" y="2091267"/>
            <a:ext cx="2672444" cy="16510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71500" y="1320800"/>
            <a:ext cx="2460731" cy="693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72021" y="3962400"/>
            <a:ext cx="2673167" cy="3008489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E1A7-9C73-472C-8940-F69D305AD4FE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0050" y="8915401"/>
            <a:ext cx="4358793" cy="527403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36511-D3AB-4423-9267-C06864FF38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364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400050" y="770467"/>
            <a:ext cx="6057900" cy="4512733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1502" y="5552252"/>
            <a:ext cx="5460999" cy="6604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E1A7-9C73-472C-8940-F69D305AD4FE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36511-D3AB-4423-9267-C06864FF38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2925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770467"/>
            <a:ext cx="6057900" cy="4182533"/>
          </a:xfrm>
        </p:spPr>
        <p:txBody>
          <a:bodyPr anchor="ctr">
            <a:normAutofit/>
          </a:bodyPr>
          <a:lstStyle>
            <a:lvl1pPr algn="l">
              <a:defRPr sz="21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5943600"/>
            <a:ext cx="4787664" cy="2751667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E1A7-9C73-472C-8940-F69D305AD4FE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36511-D3AB-4423-9267-C06864FF38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4907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13" y="770467"/>
            <a:ext cx="5144840" cy="4182533"/>
          </a:xfrm>
        </p:spPr>
        <p:txBody>
          <a:bodyPr anchor="ctr">
            <a:normAutofit/>
          </a:bodyPr>
          <a:lstStyle>
            <a:lvl1pPr algn="l">
              <a:defRPr sz="21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00101" y="4953000"/>
            <a:ext cx="4801850" cy="697089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6212657"/>
            <a:ext cx="4786771" cy="248261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E1A7-9C73-472C-8940-F69D305AD4FE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36511-D3AB-4423-9267-C06864FF38E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71451" y="102645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2151" y="3999091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2049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4953000"/>
            <a:ext cx="4786771" cy="2451800"/>
          </a:xfrm>
        </p:spPr>
        <p:txBody>
          <a:bodyPr anchor="b">
            <a:normAutofit/>
          </a:bodyPr>
          <a:lstStyle>
            <a:lvl1pPr algn="l">
              <a:defRPr sz="21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7414305"/>
            <a:ext cx="4787664" cy="1280961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E1A7-9C73-472C-8940-F69D305AD4FE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36511-D3AB-4423-9267-C06864FF38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66614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13" y="770467"/>
            <a:ext cx="5144840" cy="4182533"/>
          </a:xfrm>
        </p:spPr>
        <p:txBody>
          <a:bodyPr anchor="ctr">
            <a:normAutofit/>
          </a:bodyPr>
          <a:lstStyle>
            <a:lvl1pPr algn="l">
              <a:defRPr sz="21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0050" y="5613400"/>
            <a:ext cx="4786771" cy="151647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7154334"/>
            <a:ext cx="4786770" cy="154093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E1A7-9C73-472C-8940-F69D305AD4FE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36511-D3AB-4423-9267-C06864FF38E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71451" y="102645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2151" y="3999091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35143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770467"/>
            <a:ext cx="5644244" cy="418253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100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0050" y="5674549"/>
            <a:ext cx="4786771" cy="121073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6885285"/>
            <a:ext cx="4786770" cy="180998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E1A7-9C73-472C-8940-F69D305AD4FE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36511-D3AB-4423-9267-C06864FF38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6289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</p:spPr>
        <p:txBody>
          <a:bodyPr>
            <a:normAutofit/>
          </a:bodyPr>
          <a:lstStyle>
            <a:lvl1pPr algn="l">
              <a:defRPr sz="21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1" y="770468"/>
            <a:ext cx="4916150" cy="544219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E1A7-9C73-472C-8940-F69D305AD4FE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36511-D3AB-4423-9267-C06864FF38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2746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24804" y="770467"/>
            <a:ext cx="1533146" cy="6383867"/>
          </a:xfrm>
        </p:spPr>
        <p:txBody>
          <a:bodyPr vert="eaVert">
            <a:normAutofit/>
          </a:bodyPr>
          <a:lstStyle>
            <a:lvl1pPr>
              <a:defRPr sz="21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0" y="770467"/>
            <a:ext cx="4387509" cy="792480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E1A7-9C73-472C-8940-F69D305AD4FE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36511-D3AB-4423-9267-C06864FF38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96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73500"/>
            <a:ext cx="5915025" cy="4118412"/>
          </a:xfrm>
        </p:spPr>
        <p:txBody>
          <a:bodyPr anchor="b">
            <a:normAutofit/>
          </a:bodyPr>
          <a:lstStyle>
            <a:lvl1pPr>
              <a:defRPr sz="3375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576026"/>
            <a:ext cx="5915025" cy="2166937"/>
          </a:xfrm>
        </p:spPr>
        <p:txBody>
          <a:bodyPr anchor="t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E1A7-9C73-472C-8940-F69D305AD4FE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36511-D3AB-4423-9267-C06864FF38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3001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384" y="2641601"/>
            <a:ext cx="2914650" cy="628526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41601"/>
            <a:ext cx="2914650" cy="628526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E1A7-9C73-472C-8940-F69D305AD4FE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36511-D3AB-4423-9267-C06864FF38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7932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384" y="2429340"/>
            <a:ext cx="2900363" cy="1192676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84" y="3622017"/>
            <a:ext cx="2900363" cy="53163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9340"/>
            <a:ext cx="2914651" cy="119267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22017"/>
            <a:ext cx="2914651" cy="53163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E1A7-9C73-472C-8940-F69D305AD4FE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36511-D3AB-4423-9267-C06864FF38E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89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E1A7-9C73-472C-8940-F69D305AD4FE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36511-D3AB-4423-9267-C06864FF38E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02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E1A7-9C73-472C-8940-F69D305AD4FE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36511-D3AB-4423-9267-C06864FF38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2441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2" y="660401"/>
            <a:ext cx="2211705" cy="2311396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4650" y="1430867"/>
            <a:ext cx="3471863" cy="70442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202" y="2971799"/>
            <a:ext cx="2211705" cy="550333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E1A7-9C73-472C-8940-F69D305AD4FE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36511-D3AB-4423-9267-C06864FF38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44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2" y="660400"/>
            <a:ext cx="2211705" cy="2311400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4650" y="1430867"/>
            <a:ext cx="3471863" cy="70442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202" y="2971800"/>
            <a:ext cx="2211705" cy="550333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E1A7-9C73-472C-8940-F69D305AD4FE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36511-D3AB-4423-9267-C06864FF38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2073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384" y="528320"/>
            <a:ext cx="5915025" cy="1914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384" y="2641601"/>
            <a:ext cx="5915025" cy="6285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9E5E1A7-9C73-472C-8940-F69D305AD4FE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1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7359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36511-D3AB-4423-9267-C06864FF38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809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Wingdings 2" pitchFamily="18" charset="2"/>
        <a:buChar char="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003006" y="5625631"/>
            <a:ext cx="1852842" cy="384010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0051" y="6493934"/>
            <a:ext cx="4916150" cy="22013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1" y="770468"/>
            <a:ext cx="4916150" cy="5442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72684" y="8915405"/>
            <a:ext cx="900347" cy="52740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9E5E1A7-9C73-472C-8940-F69D305AD4FE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0050" y="8915401"/>
            <a:ext cx="4358793" cy="52740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0820" y="8057803"/>
            <a:ext cx="642680" cy="9676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1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BE36511-D3AB-4423-9267-C06864FF38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333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l" defTabSz="342900" rtl="0" eaLnBrk="1" latinLnBrk="0" hangingPunct="1">
        <a:spcBef>
          <a:spcPct val="0"/>
        </a:spcBef>
        <a:buNone/>
        <a:defRPr kumimoji="1" sz="24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hyperlink" Target="https://toshibatec.web-tools.biz/kannsaiAI_RFID/" TargetMode="External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jpeg"/><Relationship Id="rId18" Type="http://schemas.openxmlformats.org/officeDocument/2006/relationships/image" Target="../media/image22.emf"/><Relationship Id="rId26" Type="http://schemas.openxmlformats.org/officeDocument/2006/relationships/image" Target="../media/image29.jpg"/><Relationship Id="rId3" Type="http://schemas.openxmlformats.org/officeDocument/2006/relationships/image" Target="../media/image1.png"/><Relationship Id="rId21" Type="http://schemas.openxmlformats.org/officeDocument/2006/relationships/image" Target="../media/image25.emf"/><Relationship Id="rId34" Type="http://schemas.openxmlformats.org/officeDocument/2006/relationships/image" Target="../media/image37.emf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8.png"/><Relationship Id="rId33" Type="http://schemas.openxmlformats.org/officeDocument/2006/relationships/image" Target="../media/image36.emf"/><Relationship Id="rId2" Type="http://schemas.openxmlformats.org/officeDocument/2006/relationships/image" Target="../media/image3.png"/><Relationship Id="rId16" Type="http://schemas.openxmlformats.org/officeDocument/2006/relationships/image" Target="../media/image20.gif"/><Relationship Id="rId20" Type="http://schemas.openxmlformats.org/officeDocument/2006/relationships/image" Target="../media/image24.png"/><Relationship Id="rId29" Type="http://schemas.openxmlformats.org/officeDocument/2006/relationships/image" Target="../media/image32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5" Type="http://schemas.openxmlformats.org/officeDocument/2006/relationships/image" Target="../media/image13.wmf"/><Relationship Id="rId15" Type="http://schemas.openxmlformats.org/officeDocument/2006/relationships/image" Target="../media/image19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7.png"/><Relationship Id="rId19" Type="http://schemas.openxmlformats.org/officeDocument/2006/relationships/image" Target="../media/image23.png"/><Relationship Id="rId31" Type="http://schemas.openxmlformats.org/officeDocument/2006/relationships/image" Target="../media/image34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8.png"/><Relationship Id="rId22" Type="http://schemas.openxmlformats.org/officeDocument/2006/relationships/image" Target="../media/image5.emf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8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68BEFE1-7966-457F-89A1-571341204772}"/>
              </a:ext>
            </a:extLst>
          </p:cNvPr>
          <p:cNvSpPr/>
          <p:nvPr/>
        </p:nvSpPr>
        <p:spPr>
          <a:xfrm>
            <a:off x="28575" y="5624850"/>
            <a:ext cx="6829424" cy="1618991"/>
          </a:xfrm>
          <a:prstGeom prst="rect">
            <a:avLst/>
          </a:prstGeom>
          <a:solidFill>
            <a:schemeClr val="tx1"/>
          </a:solidFill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12E9726-92AD-4429-8923-D74D2D27EE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0"/>
            <a:ext cx="2286001" cy="1314450"/>
          </a:xfrm>
          <a:prstGeom prst="rect">
            <a:avLst/>
          </a:prstGeom>
        </p:spPr>
      </p:pic>
      <p:sp>
        <p:nvSpPr>
          <p:cNvPr id="5" name="サブタイトル 2">
            <a:extLst>
              <a:ext uri="{FF2B5EF4-FFF2-40B4-BE49-F238E27FC236}">
                <a16:creationId xmlns:a16="http://schemas.microsoft.com/office/drawing/2014/main" id="{9762A574-3BEE-4EA3-95FB-5629521F1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20091"/>
            <a:ext cx="6419850" cy="1523389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Meiryo UI" pitchFamily="50" charset="-128"/>
              </a:rPr>
              <a:t>～　ご挨拶　～</a:t>
            </a:r>
            <a:endParaRPr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Meiryo UI" pitchFamily="50" charset="-128"/>
            </a:endParaRPr>
          </a:p>
          <a:p>
            <a:pPr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Meiryo UI" pitchFamily="50" charset="-128"/>
              </a:rPr>
              <a:t>拝啓　時下ますますご清祥の段、お慶び申し上げます。平素は格別のご高配を賜り、厚くお礼申し上げます。</a:t>
            </a:r>
            <a:br>
              <a:rPr lang="en-US" altLang="ja-JP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Meiryo UI" pitchFamily="50" charset="-128"/>
              </a:rPr>
            </a:b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Meiryo UI" pitchFamily="50" charset="-128"/>
              </a:rPr>
              <a:t>このたび　</a:t>
            </a:r>
            <a:r>
              <a:rPr lang="en-US" altLang="ja-JP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Meiryo UI" pitchFamily="50" charset="-128"/>
              </a:rPr>
              <a:t>『</a:t>
            </a: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Meiryo UI" pitchFamily="50" charset="-128"/>
              </a:rPr>
              <a:t>現場改善のヒント体験会</a:t>
            </a:r>
            <a:r>
              <a:rPr lang="en-US" altLang="ja-JP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Meiryo UI" pitchFamily="50" charset="-128"/>
              </a:rPr>
              <a:t>』</a:t>
            </a: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Meiryo UI" pitchFamily="50" charset="-128"/>
              </a:rPr>
              <a:t>　を開催させていただく事になりました。</a:t>
            </a:r>
            <a:endParaRPr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Meiryo UI" pitchFamily="50" charset="-128"/>
            </a:endParaRPr>
          </a:p>
          <a:p>
            <a:pPr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Meiryo UI" pitchFamily="50" charset="-128"/>
              </a:rPr>
              <a:t>働き方改革・</a:t>
            </a:r>
            <a:r>
              <a:rPr lang="en-US" altLang="ja-JP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Meiryo UI" pitchFamily="50" charset="-128"/>
              </a:rPr>
              <a:t>DX</a:t>
            </a: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Meiryo UI" pitchFamily="50" charset="-128"/>
              </a:rPr>
              <a:t>が加速するなか、その一助と期待される</a:t>
            </a:r>
            <a:r>
              <a:rPr lang="en-US" altLang="ja-JP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Meiryo UI" pitchFamily="50" charset="-128"/>
              </a:rPr>
              <a:t>RFID</a:t>
            </a: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Meiryo UI" pitchFamily="50" charset="-128"/>
              </a:rPr>
              <a:t>や画像ソリューション等、実際に体験していただける場を用意いたします。</a:t>
            </a:r>
            <a:endParaRPr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Meiryo UI" pitchFamily="50" charset="-128"/>
            </a:endParaRPr>
          </a:p>
          <a:p>
            <a:pPr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Meiryo UI" pitchFamily="50" charset="-128"/>
              </a:rPr>
              <a:t>コロナ感染対策のため</a:t>
            </a:r>
            <a:r>
              <a:rPr lang="en-US" altLang="ja-JP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Meiryo UI" pitchFamily="50" charset="-128"/>
              </a:rPr>
              <a:t>30</a:t>
            </a: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Meiryo UI" pitchFamily="50" charset="-128"/>
              </a:rPr>
              <a:t>分間隔での完全予約制にし、会場内の人数を制限してお迎えいたします。</a:t>
            </a:r>
            <a:endParaRPr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Meiryo UI" pitchFamily="50" charset="-128"/>
            </a:endParaRPr>
          </a:p>
          <a:p>
            <a:pPr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Meiryo UI" pitchFamily="50" charset="-128"/>
              </a:rPr>
              <a:t>ご多忙中とは存じますがご臨席賜れば幸甚でございます。 　敬具</a:t>
            </a:r>
            <a:endParaRPr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Meiryo UI" pitchFamily="50" charset="-128"/>
            </a:endParaRPr>
          </a:p>
          <a:p>
            <a:pPr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Meiryo UI" pitchFamily="50" charset="-128"/>
              </a:rPr>
              <a:t>東芝テック株式会社　関西支社　オート</a:t>
            </a:r>
            <a:r>
              <a:rPr lang="en-US" altLang="ja-JP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Meiryo UI" pitchFamily="50" charset="-128"/>
              </a:rPr>
              <a:t>ID</a:t>
            </a: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Meiryo UI" pitchFamily="50" charset="-128"/>
              </a:rPr>
              <a:t>営業部　山内　達也</a:t>
            </a:r>
          </a:p>
          <a:p>
            <a:pPr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975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Meiryo UI" pitchFamily="50" charset="-128"/>
              </a:rPr>
              <a:t>　　　　　　　　</a:t>
            </a:r>
            <a:r>
              <a:rPr lang="ja-JP" altLang="en-US" sz="975" dirty="0">
                <a:solidFill>
                  <a:schemeClr val="tx1">
                    <a:lumMod val="95000"/>
                    <a:lumOff val="5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Meiryo UI" pitchFamily="50" charset="-128"/>
              </a:rPr>
              <a:t>　　　　　　　　　　　　　　　　　　　　　　　　　　　　　　　　　　　　　　　　　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D5869C3-C8AC-42EC-AC76-00B0BA9AADE8}"/>
              </a:ext>
            </a:extLst>
          </p:cNvPr>
          <p:cNvSpPr txBox="1"/>
          <p:nvPr/>
        </p:nvSpPr>
        <p:spPr>
          <a:xfrm>
            <a:off x="-1" y="467336"/>
            <a:ext cx="685800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「現場改善のヒント」体験会のお知らせ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D162332-8435-43A2-AD68-52A474948E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4" y="-66506"/>
            <a:ext cx="1717092" cy="619388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B7E893A-B246-4DF2-8C7B-03D858612D1E}"/>
              </a:ext>
            </a:extLst>
          </p:cNvPr>
          <p:cNvSpPr/>
          <p:nvPr/>
        </p:nvSpPr>
        <p:spPr>
          <a:xfrm>
            <a:off x="14287" y="2600221"/>
            <a:ext cx="6858000" cy="1875842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ABDB0FA-72D4-43F0-A15E-634C2BB2271D}"/>
              </a:ext>
            </a:extLst>
          </p:cNvPr>
          <p:cNvSpPr txBox="1"/>
          <p:nvPr/>
        </p:nvSpPr>
        <p:spPr>
          <a:xfrm>
            <a:off x="219075" y="3164324"/>
            <a:ext cx="64198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rgbClr val="0000FF"/>
                </a:solidFill>
                <a:latin typeface="+mn-ea"/>
              </a:rPr>
              <a:t>【</a:t>
            </a:r>
            <a:r>
              <a:rPr kumimoji="1" lang="ja-JP" altLang="en-US" sz="1400" b="1" dirty="0">
                <a:solidFill>
                  <a:srgbClr val="0000FF"/>
                </a:solidFill>
                <a:latin typeface="+mn-ea"/>
              </a:rPr>
              <a:t>日時</a:t>
            </a:r>
            <a:r>
              <a:rPr kumimoji="1" lang="en-US" altLang="ja-JP" sz="1400" b="1" dirty="0">
                <a:solidFill>
                  <a:srgbClr val="0000FF"/>
                </a:solidFill>
                <a:latin typeface="+mn-ea"/>
              </a:rPr>
              <a:t>】</a:t>
            </a:r>
            <a:r>
              <a:rPr kumimoji="1" lang="ja-JP" altLang="en-US" sz="1400" b="1" dirty="0">
                <a:solidFill>
                  <a:srgbClr val="0000FF"/>
                </a:solidFill>
                <a:latin typeface="+mn-ea"/>
              </a:rPr>
              <a:t>　 </a:t>
            </a:r>
            <a:r>
              <a:rPr kumimoji="1" lang="en-US" altLang="ja-JP" sz="1400" b="1" dirty="0">
                <a:solidFill>
                  <a:srgbClr val="0000FF"/>
                </a:solidFill>
                <a:latin typeface="+mn-ea"/>
              </a:rPr>
              <a:t>2022</a:t>
            </a:r>
            <a:r>
              <a:rPr kumimoji="1" lang="ja-JP" altLang="en-US" sz="1400" b="1" dirty="0">
                <a:solidFill>
                  <a:srgbClr val="0000FF"/>
                </a:solidFill>
                <a:latin typeface="+mn-ea"/>
              </a:rPr>
              <a:t>年</a:t>
            </a:r>
            <a:r>
              <a:rPr kumimoji="1" lang="en-US" altLang="ja-JP" sz="1400" b="1" dirty="0">
                <a:solidFill>
                  <a:srgbClr val="0000FF"/>
                </a:solidFill>
                <a:latin typeface="+mn-ea"/>
              </a:rPr>
              <a:t>5</a:t>
            </a:r>
            <a:r>
              <a:rPr kumimoji="1" lang="ja-JP" altLang="en-US" sz="1400" b="1" dirty="0">
                <a:solidFill>
                  <a:srgbClr val="0000FF"/>
                </a:solidFill>
                <a:latin typeface="+mn-ea"/>
              </a:rPr>
              <a:t>月</a:t>
            </a:r>
            <a:r>
              <a:rPr kumimoji="1" lang="en-US" altLang="ja-JP" sz="1400" b="1" dirty="0">
                <a:solidFill>
                  <a:srgbClr val="0000FF"/>
                </a:solidFill>
                <a:latin typeface="+mn-ea"/>
              </a:rPr>
              <a:t>25</a:t>
            </a:r>
            <a:r>
              <a:rPr kumimoji="1" lang="ja-JP" altLang="en-US" sz="1400" b="1" dirty="0">
                <a:solidFill>
                  <a:srgbClr val="0000FF"/>
                </a:solidFill>
                <a:latin typeface="+mn-ea"/>
              </a:rPr>
              <a:t>日 </a:t>
            </a:r>
            <a:r>
              <a:rPr kumimoji="1" lang="en-US" altLang="ja-JP" sz="1400" b="1" dirty="0">
                <a:solidFill>
                  <a:srgbClr val="0000FF"/>
                </a:solidFill>
                <a:latin typeface="+mn-ea"/>
              </a:rPr>
              <a:t>(</a:t>
            </a:r>
            <a:r>
              <a:rPr kumimoji="1" lang="ja-JP" altLang="en-US" sz="1400" b="1" dirty="0">
                <a:solidFill>
                  <a:srgbClr val="0000FF"/>
                </a:solidFill>
                <a:latin typeface="+mn-ea"/>
              </a:rPr>
              <a:t>水</a:t>
            </a:r>
            <a:r>
              <a:rPr kumimoji="1" lang="en-US" altLang="ja-JP" sz="1400" b="1" dirty="0">
                <a:solidFill>
                  <a:srgbClr val="0000FF"/>
                </a:solidFill>
                <a:latin typeface="+mn-ea"/>
              </a:rPr>
              <a:t>) 26</a:t>
            </a:r>
            <a:r>
              <a:rPr kumimoji="1" lang="ja-JP" altLang="en-US" sz="1400" b="1" dirty="0">
                <a:solidFill>
                  <a:srgbClr val="0000FF"/>
                </a:solidFill>
                <a:latin typeface="+mn-ea"/>
              </a:rPr>
              <a:t>日 （木）</a:t>
            </a:r>
            <a:r>
              <a:rPr kumimoji="1" lang="en-US" altLang="ja-JP" sz="1400" b="1" dirty="0">
                <a:solidFill>
                  <a:srgbClr val="0000FF"/>
                </a:solidFill>
                <a:latin typeface="+mn-ea"/>
              </a:rPr>
              <a:t>9:30</a:t>
            </a:r>
            <a:r>
              <a:rPr kumimoji="1" lang="ja-JP" altLang="en-US" sz="1400" b="1" dirty="0">
                <a:solidFill>
                  <a:srgbClr val="0000FF"/>
                </a:solidFill>
                <a:latin typeface="+mn-ea"/>
              </a:rPr>
              <a:t>～</a:t>
            </a:r>
            <a:r>
              <a:rPr kumimoji="1" lang="en-US" altLang="ja-JP" sz="1400" b="1" dirty="0">
                <a:solidFill>
                  <a:srgbClr val="0000FF"/>
                </a:solidFill>
                <a:latin typeface="+mn-ea"/>
              </a:rPr>
              <a:t>17:00</a:t>
            </a:r>
          </a:p>
          <a:p>
            <a:r>
              <a:rPr kumimoji="1" lang="ja-JP" altLang="en-US" sz="1400" b="1" dirty="0">
                <a:solidFill>
                  <a:srgbClr val="0000FF"/>
                </a:solidFill>
                <a:latin typeface="+mn-ea"/>
              </a:rPr>
              <a:t>　　完全予約制・１組／１ｈ程度（随時展示品消毒）</a:t>
            </a:r>
            <a:r>
              <a:rPr kumimoji="1" lang="en-US" altLang="ja-JP" sz="1400" b="1" dirty="0">
                <a:solidFill>
                  <a:srgbClr val="0000FF"/>
                </a:solidFill>
                <a:latin typeface="+mn-ea"/>
              </a:rPr>
              <a:t>30</a:t>
            </a:r>
            <a:r>
              <a:rPr kumimoji="1" lang="ja-JP" altLang="en-US" sz="1400" b="1" dirty="0">
                <a:solidFill>
                  <a:srgbClr val="0000FF"/>
                </a:solidFill>
                <a:latin typeface="+mn-ea"/>
              </a:rPr>
              <a:t>分間隔で入場</a:t>
            </a:r>
          </a:p>
          <a:p>
            <a:r>
              <a:rPr kumimoji="1" lang="en-US" altLang="ja-JP" sz="1400" b="1" dirty="0">
                <a:solidFill>
                  <a:srgbClr val="0000FF"/>
                </a:solidFill>
                <a:latin typeface="+mn-ea"/>
              </a:rPr>
              <a:t>【</a:t>
            </a:r>
            <a:r>
              <a:rPr kumimoji="1" lang="ja-JP" altLang="en-US" sz="1400" b="1" dirty="0">
                <a:solidFill>
                  <a:srgbClr val="0000FF"/>
                </a:solidFill>
                <a:latin typeface="+mn-ea"/>
              </a:rPr>
              <a:t>展示内容</a:t>
            </a:r>
            <a:r>
              <a:rPr kumimoji="1" lang="en-US" altLang="ja-JP" sz="1400" b="1" dirty="0">
                <a:solidFill>
                  <a:srgbClr val="0000FF"/>
                </a:solidFill>
                <a:latin typeface="+mn-ea"/>
              </a:rPr>
              <a:t>】</a:t>
            </a:r>
            <a:r>
              <a:rPr kumimoji="1" lang="ja-JP" altLang="en-US" sz="1400" b="1" dirty="0">
                <a:solidFill>
                  <a:srgbClr val="0000FF"/>
                </a:solidFill>
                <a:latin typeface="+mn-ea"/>
              </a:rPr>
              <a:t>・・・詳細は裏面をご覧ください</a:t>
            </a:r>
            <a:endParaRPr kumimoji="1" lang="en-US" altLang="ja-JP" sz="1400" b="1" dirty="0">
              <a:solidFill>
                <a:srgbClr val="0000FF"/>
              </a:solidFill>
              <a:latin typeface="+mn-ea"/>
            </a:endParaRPr>
          </a:p>
          <a:p>
            <a:r>
              <a:rPr kumimoji="1" lang="ja-JP" altLang="en-US" sz="1400" b="1" dirty="0">
                <a:solidFill>
                  <a:srgbClr val="0000FF"/>
                </a:solidFill>
                <a:latin typeface="+mn-ea"/>
              </a:rPr>
              <a:t>　　</a:t>
            </a:r>
            <a:r>
              <a:rPr kumimoji="1" lang="en-US" altLang="ja-JP" sz="1400" b="1" dirty="0">
                <a:solidFill>
                  <a:srgbClr val="0000FF"/>
                </a:solidFill>
                <a:latin typeface="+mn-ea"/>
              </a:rPr>
              <a:t>RFID</a:t>
            </a:r>
            <a:r>
              <a:rPr kumimoji="1" lang="ja-JP" altLang="en-US" sz="1400" b="1" dirty="0">
                <a:solidFill>
                  <a:srgbClr val="0000FF"/>
                </a:solidFill>
                <a:latin typeface="+mn-ea"/>
              </a:rPr>
              <a:t>機器及びソリューション・画像検査・入退管理ソリューション等</a:t>
            </a:r>
          </a:p>
          <a:p>
            <a:r>
              <a:rPr kumimoji="1" lang="en-US" altLang="ja-JP" sz="1400" b="1" dirty="0">
                <a:solidFill>
                  <a:srgbClr val="0000FF"/>
                </a:solidFill>
                <a:latin typeface="+mn-ea"/>
              </a:rPr>
              <a:t>【</a:t>
            </a:r>
            <a:r>
              <a:rPr kumimoji="1" lang="ja-JP" altLang="en-US" sz="1400" b="1" dirty="0">
                <a:solidFill>
                  <a:srgbClr val="0000FF"/>
                </a:solidFill>
                <a:latin typeface="+mn-ea"/>
              </a:rPr>
              <a:t>お申込み方法</a:t>
            </a:r>
            <a:r>
              <a:rPr kumimoji="1" lang="en-US" altLang="ja-JP" sz="1400" b="1" dirty="0">
                <a:solidFill>
                  <a:srgbClr val="0000FF"/>
                </a:solidFill>
                <a:latin typeface="+mn-ea"/>
              </a:rPr>
              <a:t>】</a:t>
            </a:r>
            <a:r>
              <a:rPr kumimoji="1" lang="ja-JP" altLang="en-US" sz="1400" b="1" dirty="0">
                <a:solidFill>
                  <a:srgbClr val="0000FF"/>
                </a:solidFill>
                <a:latin typeface="+mn-ea"/>
              </a:rPr>
              <a:t>・・・別紙</a:t>
            </a:r>
            <a:r>
              <a:rPr kumimoji="1" lang="en-US" altLang="ja-JP" sz="1400" b="1" dirty="0">
                <a:solidFill>
                  <a:srgbClr val="0000FF"/>
                </a:solidFill>
                <a:latin typeface="+mn-ea"/>
              </a:rPr>
              <a:t>FAX</a:t>
            </a:r>
            <a:r>
              <a:rPr kumimoji="1" lang="ja-JP" altLang="en-US" sz="1400" b="1" dirty="0">
                <a:solidFill>
                  <a:srgbClr val="0000FF"/>
                </a:solidFill>
                <a:latin typeface="+mn-ea"/>
              </a:rPr>
              <a:t>または</a:t>
            </a:r>
            <a:r>
              <a:rPr kumimoji="1" lang="en-US" altLang="ja-JP" sz="1400" b="1" dirty="0">
                <a:solidFill>
                  <a:srgbClr val="0000FF"/>
                </a:solidFill>
                <a:latin typeface="+mn-ea"/>
              </a:rPr>
              <a:t>web</a:t>
            </a:r>
            <a:r>
              <a:rPr kumimoji="1" lang="ja-JP" altLang="en-US" sz="1400" b="1" dirty="0">
                <a:solidFill>
                  <a:srgbClr val="0000FF"/>
                </a:solidFill>
                <a:latin typeface="+mn-ea"/>
              </a:rPr>
              <a:t>登録、</a:t>
            </a:r>
            <a:r>
              <a:rPr kumimoji="1" lang="en-US" altLang="ja-JP" sz="1400" b="1" dirty="0">
                <a:solidFill>
                  <a:srgbClr val="0000FF"/>
                </a:solidFill>
                <a:latin typeface="+mn-ea"/>
              </a:rPr>
              <a:t>e-mail</a:t>
            </a:r>
            <a:r>
              <a:rPr kumimoji="1" lang="ja-JP" altLang="en-US" sz="1400" b="1" dirty="0">
                <a:solidFill>
                  <a:srgbClr val="0000FF"/>
                </a:solidFill>
                <a:latin typeface="+mn-ea"/>
              </a:rPr>
              <a:t>にて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18448E5-26B9-4867-AF9A-D3384A7DE0E6}"/>
              </a:ext>
            </a:extLst>
          </p:cNvPr>
          <p:cNvSpPr txBox="1"/>
          <p:nvPr/>
        </p:nvSpPr>
        <p:spPr>
          <a:xfrm>
            <a:off x="313730" y="2833092"/>
            <a:ext cx="282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0000FF"/>
                </a:solidFill>
              </a:rPr>
              <a:t>－開催概要－</a:t>
            </a:r>
          </a:p>
        </p:txBody>
      </p:sp>
      <p:pic>
        <p:nvPicPr>
          <p:cNvPr id="13" name="図 12" descr="OWD様_新トンネルゲート.png">
            <a:extLst>
              <a:ext uri="{FF2B5EF4-FFF2-40B4-BE49-F238E27FC236}">
                <a16:creationId xmlns:a16="http://schemas.microsoft.com/office/drawing/2014/main" id="{364611A4-7547-4701-9705-7C10A7D2E05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70309" y="4619625"/>
            <a:ext cx="1662544" cy="97637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4295148-9191-4606-9615-1CCF5E780FA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t="69250" r="74814" b="7898"/>
          <a:stretch/>
        </p:blipFill>
        <p:spPr>
          <a:xfrm>
            <a:off x="4724564" y="4609824"/>
            <a:ext cx="1946244" cy="99597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48CC2545-7780-4353-9090-3D0348945F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4656" y="4609823"/>
            <a:ext cx="1413096" cy="995978"/>
          </a:xfrm>
          <a:prstGeom prst="rect">
            <a:avLst/>
          </a:prstGeom>
        </p:spPr>
      </p:pic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75EDC035-5B44-47B9-9699-16167C0A1309}"/>
              </a:ext>
            </a:extLst>
          </p:cNvPr>
          <p:cNvGrpSpPr/>
          <p:nvPr/>
        </p:nvGrpSpPr>
        <p:grpSpPr>
          <a:xfrm>
            <a:off x="216838" y="4609823"/>
            <a:ext cx="1781175" cy="976374"/>
            <a:chOff x="6534405" y="1722464"/>
            <a:chExt cx="3000952" cy="1500476"/>
          </a:xfrm>
        </p:grpSpPr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7B700D5A-6575-4D09-A026-7B863422A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4405" y="1722464"/>
              <a:ext cx="3000952" cy="1500476"/>
            </a:xfrm>
            <a:prstGeom prst="rect">
              <a:avLst/>
            </a:prstGeom>
          </p:spPr>
        </p:pic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35985AE9-9E83-4956-8564-9BCF9141FF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97" r="57449" b="27404"/>
            <a:stretch/>
          </p:blipFill>
          <p:spPr bwMode="auto">
            <a:xfrm>
              <a:off x="6588122" y="2745366"/>
              <a:ext cx="910331" cy="145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図 20">
            <a:extLst>
              <a:ext uri="{FF2B5EF4-FFF2-40B4-BE49-F238E27FC236}">
                <a16:creationId xmlns:a16="http://schemas.microsoft.com/office/drawing/2014/main" id="{53A4E1A6-982D-4E01-B8F7-0AD54132F81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157" y="2975132"/>
            <a:ext cx="546423" cy="639922"/>
          </a:xfrm>
          <a:prstGeom prst="rect">
            <a:avLst/>
          </a:prstGeom>
        </p:spPr>
      </p:pic>
      <p:pic>
        <p:nvPicPr>
          <p:cNvPr id="22" name="Picture 3" descr="C:\Users\z04669ec\Desktop\名称未設定-1.png">
            <a:extLst>
              <a:ext uri="{FF2B5EF4-FFF2-40B4-BE49-F238E27FC236}">
                <a16:creationId xmlns:a16="http://schemas.microsoft.com/office/drawing/2014/main" id="{A502AD19-ABFB-48EF-86A0-F80E79FF6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199460">
            <a:off x="5975756" y="3311122"/>
            <a:ext cx="294878" cy="3159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6AFE5D6-D56E-4C2B-8F0B-1644A349CD64}"/>
              </a:ext>
            </a:extLst>
          </p:cNvPr>
          <p:cNvSpPr txBox="1"/>
          <p:nvPr/>
        </p:nvSpPr>
        <p:spPr>
          <a:xfrm>
            <a:off x="183688" y="5822652"/>
            <a:ext cx="50074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chemeClr val="bg1"/>
                </a:solidFill>
                <a:latin typeface="+mn-ea"/>
              </a:rPr>
              <a:t>【</a:t>
            </a:r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お申込み方法</a:t>
            </a:r>
            <a:r>
              <a:rPr lang="en-US" altLang="ja-JP" sz="1400" b="1" dirty="0">
                <a:solidFill>
                  <a:schemeClr val="bg1"/>
                </a:solidFill>
                <a:latin typeface="+mn-ea"/>
              </a:rPr>
              <a:t>】</a:t>
            </a:r>
            <a:endParaRPr kumimoji="1" lang="en-US" altLang="ja-JP" sz="1400" b="1" dirty="0">
              <a:solidFill>
                <a:schemeClr val="bg1"/>
              </a:solidFill>
              <a:latin typeface="+mn-ea"/>
            </a:endParaRPr>
          </a:p>
          <a:p>
            <a:r>
              <a:rPr lang="ja-JP" altLang="en-US" sz="1100" dirty="0">
                <a:solidFill>
                  <a:schemeClr val="bg1"/>
                </a:solidFill>
                <a:latin typeface="+mn-ea"/>
              </a:rPr>
              <a:t>１．下記</a:t>
            </a:r>
            <a:r>
              <a:rPr lang="en-US" altLang="ja-JP" sz="1100" dirty="0">
                <a:solidFill>
                  <a:schemeClr val="bg1"/>
                </a:solidFill>
                <a:latin typeface="+mn-ea"/>
              </a:rPr>
              <a:t>URL</a:t>
            </a:r>
            <a:r>
              <a:rPr lang="ja-JP" altLang="en-US" sz="1100" dirty="0">
                <a:solidFill>
                  <a:schemeClr val="bg1"/>
                </a:solidFill>
                <a:latin typeface="+mn-ea"/>
              </a:rPr>
              <a:t>から社名・代表者名・</a:t>
            </a:r>
            <a:r>
              <a:rPr lang="en-US" altLang="ja-JP" sz="1100" dirty="0">
                <a:solidFill>
                  <a:schemeClr val="bg1"/>
                </a:solidFill>
                <a:latin typeface="+mn-ea"/>
              </a:rPr>
              <a:t>e-mail</a:t>
            </a:r>
            <a:r>
              <a:rPr lang="ja-JP" altLang="en-US" sz="1100" dirty="0">
                <a:solidFill>
                  <a:schemeClr val="bg1"/>
                </a:solidFill>
                <a:latin typeface="+mn-ea"/>
              </a:rPr>
              <a:t>・人数・希望</a:t>
            </a:r>
            <a:r>
              <a:rPr lang="en-US" altLang="ja-JP" sz="1100" dirty="0">
                <a:solidFill>
                  <a:schemeClr val="bg1"/>
                </a:solidFill>
                <a:latin typeface="+mn-ea"/>
              </a:rPr>
              <a:t>No</a:t>
            </a:r>
            <a:r>
              <a:rPr lang="ja-JP" altLang="en-US" sz="1100" dirty="0">
                <a:solidFill>
                  <a:schemeClr val="bg1"/>
                </a:solidFill>
                <a:latin typeface="+mn-ea"/>
              </a:rPr>
              <a:t>を入力</a:t>
            </a:r>
            <a:endParaRPr lang="en-US" altLang="ja-JP" sz="1100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　　（右の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QR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読取り携帯</a:t>
            </a:r>
            <a:r>
              <a:rPr lang="ja-JP" altLang="en-US" sz="1100" dirty="0">
                <a:solidFill>
                  <a:schemeClr val="bg1"/>
                </a:solidFill>
                <a:latin typeface="+mn-ea"/>
              </a:rPr>
              <a:t>から申し込みもできます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）</a:t>
            </a:r>
            <a:endParaRPr kumimoji="1" lang="en-US" altLang="ja-JP" sz="1100" dirty="0">
              <a:solidFill>
                <a:schemeClr val="bg1"/>
              </a:solidFill>
              <a:latin typeface="+mn-ea"/>
            </a:endParaRPr>
          </a:p>
          <a:p>
            <a:r>
              <a:rPr lang="ja-JP" altLang="en-US" sz="1100" dirty="0">
                <a:solidFill>
                  <a:schemeClr val="bg1"/>
                </a:solidFill>
                <a:latin typeface="+mn-ea"/>
              </a:rPr>
              <a:t>　　お申込み</a:t>
            </a:r>
            <a:r>
              <a:rPr lang="en-US" altLang="ja-JP" sz="1100" dirty="0">
                <a:solidFill>
                  <a:schemeClr val="bg1"/>
                </a:solidFill>
                <a:latin typeface="+mn-ea"/>
              </a:rPr>
              <a:t>URL</a:t>
            </a:r>
            <a:r>
              <a:rPr lang="ja-JP" altLang="en-US" sz="1100" dirty="0">
                <a:solidFill>
                  <a:schemeClr val="bg1"/>
                </a:solidFill>
                <a:latin typeface="+mn-ea"/>
              </a:rPr>
              <a:t>：</a:t>
            </a:r>
            <a:r>
              <a:rPr lang="en-US" altLang="ja-JP" sz="1100" dirty="0">
                <a:solidFill>
                  <a:schemeClr val="bg1"/>
                </a:solidFill>
                <a:latin typeface="+mn-ea"/>
                <a:hlinkClick r:id="rId11"/>
              </a:rPr>
              <a:t>https://toshibatec.web-tools.biz/kannsaiAI_RFID/</a:t>
            </a:r>
            <a:endParaRPr lang="en-US" altLang="ja-JP" sz="1100" dirty="0">
              <a:solidFill>
                <a:schemeClr val="bg1"/>
              </a:solidFill>
              <a:latin typeface="+mn-ea"/>
            </a:endParaRPr>
          </a:p>
          <a:p>
            <a:r>
              <a:rPr lang="ja-JP" altLang="en-US" sz="1100" dirty="0">
                <a:solidFill>
                  <a:schemeClr val="bg1"/>
                </a:solidFill>
                <a:latin typeface="+mn-ea"/>
              </a:rPr>
              <a:t>２．下記ｅ</a:t>
            </a:r>
            <a:r>
              <a:rPr lang="en-US" altLang="ja-JP" sz="1100" dirty="0">
                <a:solidFill>
                  <a:schemeClr val="bg1"/>
                </a:solidFill>
                <a:latin typeface="+mn-ea"/>
              </a:rPr>
              <a:t>-</a:t>
            </a:r>
            <a:r>
              <a:rPr lang="ja-JP" altLang="en-US" sz="1100" dirty="0">
                <a:solidFill>
                  <a:schemeClr val="bg1"/>
                </a:solidFill>
                <a:latin typeface="+mn-ea"/>
              </a:rPr>
              <a:t>ｍａｉｌまで直接見学希望を送信</a:t>
            </a:r>
            <a:endParaRPr lang="en-US" altLang="ja-JP" sz="1100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　　　貴社名・お名前・人数・希望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No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を記載願います</a:t>
            </a:r>
            <a:endParaRPr kumimoji="1" lang="en-US" altLang="ja-JP" sz="1100" dirty="0">
              <a:solidFill>
                <a:schemeClr val="bg1"/>
              </a:solidFill>
              <a:latin typeface="+mn-ea"/>
            </a:endParaRPr>
          </a:p>
          <a:p>
            <a:r>
              <a:rPr lang="ja-JP" altLang="en-US" sz="1100" dirty="0">
                <a:solidFill>
                  <a:schemeClr val="bg1"/>
                </a:solidFill>
                <a:latin typeface="+mn-ea"/>
              </a:rPr>
              <a:t>　　お申込み</a:t>
            </a:r>
            <a:r>
              <a:rPr lang="en-US" altLang="ja-JP" sz="1100" dirty="0">
                <a:solidFill>
                  <a:schemeClr val="bg1"/>
                </a:solidFill>
                <a:latin typeface="+mn-ea"/>
              </a:rPr>
              <a:t>e-mail</a:t>
            </a:r>
            <a:r>
              <a:rPr lang="ja-JP" altLang="en-US" sz="1100" dirty="0">
                <a:solidFill>
                  <a:schemeClr val="bg1"/>
                </a:solidFill>
                <a:latin typeface="+mn-ea"/>
              </a:rPr>
              <a:t>：</a:t>
            </a:r>
            <a:r>
              <a:rPr lang="en-US" altLang="ja-JP" sz="1100" dirty="0">
                <a:solidFill>
                  <a:schemeClr val="bg1"/>
                </a:solidFill>
                <a:latin typeface="+mn-ea"/>
              </a:rPr>
              <a:t>Shoichi_Katoh@toshibatec.co.jp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B328A82-3D39-4FC9-9D62-4AFA44621460}"/>
              </a:ext>
            </a:extLst>
          </p:cNvPr>
          <p:cNvSpPr txBox="1"/>
          <p:nvPr/>
        </p:nvSpPr>
        <p:spPr>
          <a:xfrm>
            <a:off x="57150" y="4403416"/>
            <a:ext cx="64198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b="1" dirty="0">
                <a:latin typeface="+mn-ea"/>
              </a:rPr>
              <a:t>RFID</a:t>
            </a:r>
            <a:r>
              <a:rPr kumimoji="1" lang="ja-JP" altLang="en-US" sz="1100" b="1" dirty="0">
                <a:latin typeface="+mn-ea"/>
              </a:rPr>
              <a:t>棚卸　　　　　　</a:t>
            </a:r>
            <a:r>
              <a:rPr kumimoji="1" lang="en-US" altLang="ja-JP" sz="1100" b="1" dirty="0">
                <a:latin typeface="+mn-ea"/>
              </a:rPr>
              <a:t>RFID</a:t>
            </a:r>
            <a:r>
              <a:rPr kumimoji="1" lang="ja-JP" altLang="en-US" sz="1100" b="1" dirty="0">
                <a:latin typeface="+mn-ea"/>
              </a:rPr>
              <a:t>入出荷検品　　　　画像検査　　　　　　　映像検索　　　　　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3C52507-8F0A-452B-AA41-E9B28ECE781E}"/>
              </a:ext>
            </a:extLst>
          </p:cNvPr>
          <p:cNvSpPr txBox="1"/>
          <p:nvPr/>
        </p:nvSpPr>
        <p:spPr>
          <a:xfrm>
            <a:off x="4257121" y="7377190"/>
            <a:ext cx="260087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展示会場</a:t>
            </a:r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大阪市淀川区宮原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4-1-6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アクロス新大阪６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F</a:t>
            </a:r>
          </a:p>
          <a:p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TEL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06-4807-6576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080-6972-0682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1504D3D-973D-4E52-AC5B-3CD16E5E7788}"/>
              </a:ext>
            </a:extLst>
          </p:cNvPr>
          <p:cNvSpPr txBox="1"/>
          <p:nvPr/>
        </p:nvSpPr>
        <p:spPr>
          <a:xfrm>
            <a:off x="1516380" y="5822652"/>
            <a:ext cx="22174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・・・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FAX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申し込みは別紙にて</a:t>
            </a: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BE6F2A65-CF70-41D7-B386-B43521B0A01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2739" y="7972850"/>
            <a:ext cx="2268069" cy="1826118"/>
          </a:xfrm>
          <a:prstGeom prst="rect">
            <a:avLst/>
          </a:prstGeom>
        </p:spPr>
      </p:pic>
      <p:pic>
        <p:nvPicPr>
          <p:cNvPr id="14" name="図 13" descr="QR コード&#10;&#10;自動的に生成された説明">
            <a:extLst>
              <a:ext uri="{FF2B5EF4-FFF2-40B4-BE49-F238E27FC236}">
                <a16:creationId xmlns:a16="http://schemas.microsoft.com/office/drawing/2014/main" id="{D736E0F6-874E-4FD7-B9E5-AB519DC315C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754" y="5964189"/>
            <a:ext cx="1008063" cy="1008063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ECF071F-C879-4952-9324-FC9E36E847E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1705" y="7362939"/>
            <a:ext cx="4176050" cy="243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5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E283CD2E-1A52-4B89-9FBE-3E480DFB3A61}"/>
              </a:ext>
            </a:extLst>
          </p:cNvPr>
          <p:cNvSpPr txBox="1"/>
          <p:nvPr/>
        </p:nvSpPr>
        <p:spPr>
          <a:xfrm>
            <a:off x="500841" y="8855466"/>
            <a:ext cx="5884682" cy="7386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4A03390B-BEC5-406D-8C09-F921A4DF2FD8}"/>
              </a:ext>
            </a:extLst>
          </p:cNvPr>
          <p:cNvSpPr/>
          <p:nvPr/>
        </p:nvSpPr>
        <p:spPr>
          <a:xfrm>
            <a:off x="0" y="575135"/>
            <a:ext cx="6207087" cy="404959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50800" dir="5400000" algn="ctr" rotWithShape="0">
              <a:srgbClr val="000000">
                <a:alpha val="43137"/>
              </a:srgbClr>
            </a:outerShd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図 37" descr="OWD様_新トンネルゲート.png">
            <a:extLst>
              <a:ext uri="{FF2B5EF4-FFF2-40B4-BE49-F238E27FC236}">
                <a16:creationId xmlns:a16="http://schemas.microsoft.com/office/drawing/2014/main" id="{372AF2FC-930F-4BC7-B181-AEE2512731A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2531" y="2497031"/>
            <a:ext cx="1644139" cy="96556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12E9726-92AD-4429-8923-D74D2D27EE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0"/>
            <a:ext cx="2286001" cy="131445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D162332-8435-43A2-AD68-52A474948E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4" y="-66506"/>
            <a:ext cx="1717092" cy="619388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86997F2-A2D6-4614-96A9-13E2F51D4FE7}"/>
              </a:ext>
            </a:extLst>
          </p:cNvPr>
          <p:cNvSpPr txBox="1"/>
          <p:nvPr/>
        </p:nvSpPr>
        <p:spPr>
          <a:xfrm>
            <a:off x="497068" y="8857738"/>
            <a:ext cx="5884682" cy="738664"/>
          </a:xfrm>
          <a:prstGeom prst="rect">
            <a:avLst/>
          </a:prstGeom>
          <a:solidFill>
            <a:srgbClr val="FFFF99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事務局・お問合せ先</a:t>
            </a:r>
            <a:r>
              <a:rPr kumimoji="1" lang="en-US" altLang="ja-JP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東芝テック関西支社オートＩＤ営業部　加藤・井藤・山内・高橋・松田</a:t>
            </a:r>
            <a:endParaRPr kumimoji="1" lang="en-US" altLang="ja-JP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TEL</a:t>
            </a:r>
            <a:r>
              <a:rPr kumimoji="1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06-4807-6576</a:t>
            </a:r>
            <a:r>
              <a:rPr kumimoji="1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（折り返し）／</a:t>
            </a:r>
            <a:r>
              <a:rPr kumimoji="1" lang="en-US" altLang="ja-JP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080-6972-0682</a:t>
            </a:r>
            <a:r>
              <a:rPr kumimoji="1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（事務局：加藤携帯）　</a:t>
            </a:r>
            <a:endParaRPr kumimoji="1" lang="en-US" altLang="ja-JP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e-mail</a:t>
            </a:r>
            <a:r>
              <a:rPr kumimoji="1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Shoichi_Katoh@toshibatec.co.jp</a:t>
            </a:r>
            <a:endParaRPr kumimoji="1" lang="ja-JP" alt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6" name="Picture 30" descr="U:\B．販促\販売促進\07．機器画像データ\02．線画（WMF）\00．ロゴ（社名・製品）\営業担当作成チラシ用ロゴWMF\商品カタログ用_東芝ロゴ社名ロゴ_RB.wmf">
            <a:extLst>
              <a:ext uri="{FF2B5EF4-FFF2-40B4-BE49-F238E27FC236}">
                <a16:creationId xmlns:a16="http://schemas.microsoft.com/office/drawing/2014/main" id="{A5A738E7-641A-447D-AE51-72740B92E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62" y="9648824"/>
            <a:ext cx="2514414" cy="16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E46C15F5-2C0A-44BD-8B93-1ADA002464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13" y="1498086"/>
            <a:ext cx="546423" cy="639922"/>
          </a:xfrm>
          <a:prstGeom prst="rect">
            <a:avLst/>
          </a:prstGeom>
        </p:spPr>
      </p:pic>
      <p:pic>
        <p:nvPicPr>
          <p:cNvPr id="28" name="Picture 3" descr="C:\Users\z04669ec\Desktop\名称未設定-1.png">
            <a:extLst>
              <a:ext uri="{FF2B5EF4-FFF2-40B4-BE49-F238E27FC236}">
                <a16:creationId xmlns:a16="http://schemas.microsoft.com/office/drawing/2014/main" id="{497D68E9-40A1-442A-91D9-DE23881BF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199460">
            <a:off x="457239" y="1834075"/>
            <a:ext cx="294878" cy="3159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2AE18AA5-435A-4235-8A60-94380B86DD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499" y="1265060"/>
            <a:ext cx="1502313" cy="845051"/>
          </a:xfrm>
          <a:prstGeom prst="rect">
            <a:avLst/>
          </a:prstGeom>
        </p:spPr>
      </p:pic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F1297547-CF27-49F6-9A15-79D58C666589}"/>
              </a:ext>
            </a:extLst>
          </p:cNvPr>
          <p:cNvGrpSpPr/>
          <p:nvPr/>
        </p:nvGrpSpPr>
        <p:grpSpPr>
          <a:xfrm>
            <a:off x="3140398" y="1265059"/>
            <a:ext cx="1502313" cy="845051"/>
            <a:chOff x="6534405" y="1722464"/>
            <a:chExt cx="3000952" cy="1500476"/>
          </a:xfrm>
        </p:grpSpPr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2892BE39-23AE-4FBA-92F8-50C13877F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4405" y="1722464"/>
              <a:ext cx="3000952" cy="1500476"/>
            </a:xfrm>
            <a:prstGeom prst="rect">
              <a:avLst/>
            </a:prstGeom>
          </p:spPr>
        </p:pic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5AE143BB-6522-493A-A757-1983AD9F73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97" r="57449" b="27404"/>
            <a:stretch/>
          </p:blipFill>
          <p:spPr bwMode="auto">
            <a:xfrm>
              <a:off x="6588122" y="2745366"/>
              <a:ext cx="910331" cy="145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5" name="図 34">
            <a:extLst>
              <a:ext uri="{FF2B5EF4-FFF2-40B4-BE49-F238E27FC236}">
                <a16:creationId xmlns:a16="http://schemas.microsoft.com/office/drawing/2014/main" id="{D88BD8FC-BD1A-45CF-BA52-63AC832291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4043" y="2481590"/>
            <a:ext cx="712248" cy="1109205"/>
          </a:xfrm>
          <a:prstGeom prst="rect">
            <a:avLst/>
          </a:prstGeom>
        </p:spPr>
      </p:pic>
      <p:pic>
        <p:nvPicPr>
          <p:cNvPr id="36" name="Picture 3" descr="C:\Users\z04669ec\Desktop\名称未設定-1.png">
            <a:extLst>
              <a:ext uri="{FF2B5EF4-FFF2-40B4-BE49-F238E27FC236}">
                <a16:creationId xmlns:a16="http://schemas.microsoft.com/office/drawing/2014/main" id="{F41BE5D9-C1E4-47C6-95FC-1E4933378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5400000">
            <a:off x="1535710" y="2704221"/>
            <a:ext cx="336760" cy="336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61" descr="building1103_sec0101_img04">
            <a:extLst>
              <a:ext uri="{FF2B5EF4-FFF2-40B4-BE49-F238E27FC236}">
                <a16:creationId xmlns:a16="http://schemas.microsoft.com/office/drawing/2014/main" id="{54643362-3816-446A-B20C-8D9305B53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4604" y="3915532"/>
            <a:ext cx="606162" cy="493725"/>
          </a:xfrm>
          <a:prstGeom prst="rect">
            <a:avLst/>
          </a:prstGeom>
          <a:noFill/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159460EC-DC2B-440D-9797-A052D8733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05790" y="3893960"/>
            <a:ext cx="402365" cy="4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">
            <a:extLst>
              <a:ext uri="{FF2B5EF4-FFF2-40B4-BE49-F238E27FC236}">
                <a16:creationId xmlns:a16="http://schemas.microsoft.com/office/drawing/2014/main" id="{F544C09F-E2B9-41EE-8052-7477D1DD7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0080" y="3916618"/>
            <a:ext cx="481458" cy="51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図 41" descr="プリンターの写真&#10;&#10;自動的に生成された説明">
            <a:extLst>
              <a:ext uri="{FF2B5EF4-FFF2-40B4-BE49-F238E27FC236}">
                <a16:creationId xmlns:a16="http://schemas.microsoft.com/office/drawing/2014/main" id="{5B26B5C1-B119-4B33-8FEC-EEEEB7E7440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5094" y="2430633"/>
            <a:ext cx="935506" cy="935506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39C56FF1-6356-4B9E-BDB7-BE08A29241CF}"/>
              </a:ext>
            </a:extLst>
          </p:cNvPr>
          <p:cNvSpPr txBox="1"/>
          <p:nvPr/>
        </p:nvSpPr>
        <p:spPr>
          <a:xfrm>
            <a:off x="0" y="90441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展示内容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6A0A3D67-8913-4092-AED2-3F39BBDBB555}"/>
              </a:ext>
            </a:extLst>
          </p:cNvPr>
          <p:cNvSpPr txBox="1"/>
          <p:nvPr/>
        </p:nvSpPr>
        <p:spPr>
          <a:xfrm>
            <a:off x="221087" y="712859"/>
            <a:ext cx="3068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FF0066"/>
                </a:solidFill>
                <a:latin typeface="+mn-ea"/>
              </a:rPr>
              <a:t>RFID</a:t>
            </a:r>
            <a:r>
              <a:rPr kumimoji="1" lang="ja-JP" altLang="en-US" b="1" dirty="0">
                <a:solidFill>
                  <a:srgbClr val="FF0066"/>
                </a:solidFill>
                <a:latin typeface="+mn-ea"/>
              </a:rPr>
              <a:t>ソリューション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2D737777-577D-4241-94F3-0CA583AEE91C}"/>
              </a:ext>
            </a:extLst>
          </p:cNvPr>
          <p:cNvSpPr txBox="1"/>
          <p:nvPr/>
        </p:nvSpPr>
        <p:spPr>
          <a:xfrm>
            <a:off x="289761" y="1205439"/>
            <a:ext cx="12687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solidFill>
                  <a:schemeClr val="bg1"/>
                </a:solidFill>
              </a:rPr>
              <a:t>ハンディリーダー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4D8178CE-5977-4BE5-9944-EA0B14467EC4}"/>
              </a:ext>
            </a:extLst>
          </p:cNvPr>
          <p:cNvSpPr txBox="1"/>
          <p:nvPr/>
        </p:nvSpPr>
        <p:spPr>
          <a:xfrm>
            <a:off x="3669723" y="1081243"/>
            <a:ext cx="4738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solidFill>
                  <a:schemeClr val="bg1"/>
                </a:solidFill>
              </a:rPr>
              <a:t>棚卸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1084D32B-5FE5-469B-92B4-0CCFE9A3CA69}"/>
              </a:ext>
            </a:extLst>
          </p:cNvPr>
          <p:cNvSpPr txBox="1"/>
          <p:nvPr/>
        </p:nvSpPr>
        <p:spPr>
          <a:xfrm>
            <a:off x="1939543" y="1073258"/>
            <a:ext cx="5891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solidFill>
                  <a:schemeClr val="bg1"/>
                </a:solidFill>
              </a:rPr>
              <a:t>探索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5AC539EC-4A7A-4FA4-B6BF-B58C0AE6E9E7}"/>
              </a:ext>
            </a:extLst>
          </p:cNvPr>
          <p:cNvSpPr txBox="1"/>
          <p:nvPr/>
        </p:nvSpPr>
        <p:spPr>
          <a:xfrm>
            <a:off x="1191268" y="2280672"/>
            <a:ext cx="8127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solidFill>
                  <a:schemeClr val="bg1"/>
                </a:solidFill>
              </a:rPr>
              <a:t>簡易ゲート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B4F41A65-6E89-4F00-A345-4D1661ADE4B0}"/>
              </a:ext>
            </a:extLst>
          </p:cNvPr>
          <p:cNvSpPr txBox="1"/>
          <p:nvPr/>
        </p:nvSpPr>
        <p:spPr>
          <a:xfrm>
            <a:off x="1999916" y="2289690"/>
            <a:ext cx="10759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solidFill>
                  <a:schemeClr val="bg1"/>
                </a:solidFill>
              </a:rPr>
              <a:t>トンネルゲート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8D61A965-78B2-4209-96D1-990AB0DBA2A2}"/>
              </a:ext>
            </a:extLst>
          </p:cNvPr>
          <p:cNvSpPr txBox="1"/>
          <p:nvPr/>
        </p:nvSpPr>
        <p:spPr>
          <a:xfrm>
            <a:off x="119408" y="2262336"/>
            <a:ext cx="12687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solidFill>
                  <a:schemeClr val="bg1"/>
                </a:solidFill>
              </a:rPr>
              <a:t>RFID</a:t>
            </a:r>
            <a:r>
              <a:rPr kumimoji="1" lang="ja-JP" altLang="en-US" sz="900" dirty="0">
                <a:solidFill>
                  <a:schemeClr val="bg1"/>
                </a:solidFill>
              </a:rPr>
              <a:t>発行プリンタ</a:t>
            </a:r>
          </a:p>
        </p:txBody>
      </p:sp>
      <p:pic>
        <p:nvPicPr>
          <p:cNvPr id="54" name="図 53">
            <a:extLst>
              <a:ext uri="{FF2B5EF4-FFF2-40B4-BE49-F238E27FC236}">
                <a16:creationId xmlns:a16="http://schemas.microsoft.com/office/drawing/2014/main" id="{3CBD5A71-80D6-4732-851A-13A7944CD60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433" y="1286986"/>
            <a:ext cx="829285" cy="14742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6F54CAB7-7CBB-4155-AAC1-0BB197B6FA81}"/>
              </a:ext>
            </a:extLst>
          </p:cNvPr>
          <p:cNvSpPr txBox="1"/>
          <p:nvPr/>
        </p:nvSpPr>
        <p:spPr>
          <a:xfrm>
            <a:off x="4812414" y="1088393"/>
            <a:ext cx="10759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chemeClr val="bg1"/>
                </a:solidFill>
              </a:rPr>
              <a:t>持ち出し管理</a:t>
            </a:r>
          </a:p>
        </p:txBody>
      </p:sp>
      <p:pic>
        <p:nvPicPr>
          <p:cNvPr id="57" name="図 56">
            <a:extLst>
              <a:ext uri="{FF2B5EF4-FFF2-40B4-BE49-F238E27FC236}">
                <a16:creationId xmlns:a16="http://schemas.microsoft.com/office/drawing/2014/main" id="{B19725E4-AF34-42AA-A749-69A299D9C46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32972" y="3394267"/>
            <a:ext cx="1555435" cy="1066869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9A2D351D-9E34-408D-9AC6-6FE8452757F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87634" y="3417017"/>
            <a:ext cx="1494355" cy="1176407"/>
          </a:xfrm>
          <a:prstGeom prst="rect">
            <a:avLst/>
          </a:prstGeom>
        </p:spPr>
      </p:pic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DB2F23B4-CF02-42CC-9D86-3667C1B8A82A}"/>
              </a:ext>
            </a:extLst>
          </p:cNvPr>
          <p:cNvSpPr txBox="1"/>
          <p:nvPr/>
        </p:nvSpPr>
        <p:spPr>
          <a:xfrm>
            <a:off x="2765567" y="3402668"/>
            <a:ext cx="14272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chemeClr val="bg1"/>
                </a:solidFill>
              </a:rPr>
              <a:t>入退管理システム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72B6ADB1-D10E-45FA-ADA3-E15213DD27E6}"/>
              </a:ext>
            </a:extLst>
          </p:cNvPr>
          <p:cNvSpPr txBox="1"/>
          <p:nvPr/>
        </p:nvSpPr>
        <p:spPr>
          <a:xfrm>
            <a:off x="482494" y="3646299"/>
            <a:ext cx="10759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chemeClr val="bg1"/>
                </a:solidFill>
              </a:rPr>
              <a:t>各種ＲＦタグ</a:t>
            </a:r>
          </a:p>
        </p:txBody>
      </p:sp>
      <p:pic>
        <p:nvPicPr>
          <p:cNvPr id="62" name="図 6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30E43D9A-5561-4275-8153-A803BB38519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41" y="3644915"/>
            <a:ext cx="587667" cy="724907"/>
          </a:xfrm>
          <a:prstGeom prst="rect">
            <a:avLst/>
          </a:prstGeom>
        </p:spPr>
      </p:pic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1391597A-DA1D-466D-B7A0-BAA4CDF2EE51}"/>
              </a:ext>
            </a:extLst>
          </p:cNvPr>
          <p:cNvSpPr/>
          <p:nvPr/>
        </p:nvSpPr>
        <p:spPr>
          <a:xfrm>
            <a:off x="12700" y="4508500"/>
            <a:ext cx="6680199" cy="249274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50800" dir="5400000" algn="ctr" rotWithShape="0">
              <a:srgbClr val="000000">
                <a:alpha val="43137"/>
              </a:srgbClr>
            </a:outerShd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087815FD-75E3-45EF-8D52-A9444F241A0E}"/>
              </a:ext>
            </a:extLst>
          </p:cNvPr>
          <p:cNvSpPr txBox="1"/>
          <p:nvPr/>
        </p:nvSpPr>
        <p:spPr>
          <a:xfrm>
            <a:off x="269726" y="4700643"/>
            <a:ext cx="2652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66"/>
                </a:solidFill>
                <a:latin typeface="+mn-ea"/>
              </a:rPr>
              <a:t>カメラソリューション</a:t>
            </a:r>
          </a:p>
        </p:txBody>
      </p:sp>
      <p:pic>
        <p:nvPicPr>
          <p:cNvPr id="67" name="図 66">
            <a:extLst>
              <a:ext uri="{FF2B5EF4-FFF2-40B4-BE49-F238E27FC236}">
                <a16:creationId xmlns:a16="http://schemas.microsoft.com/office/drawing/2014/main" id="{45BE32CC-3555-419B-AC62-A63F607F7E8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04231" y="5209517"/>
            <a:ext cx="1962683" cy="966910"/>
          </a:xfrm>
          <a:prstGeom prst="rect">
            <a:avLst/>
          </a:prstGeom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4486B955-D072-4E5B-ACD7-E94EC538A98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35933" y="5224396"/>
            <a:ext cx="1404803" cy="990133"/>
          </a:xfrm>
          <a:prstGeom prst="rect">
            <a:avLst/>
          </a:prstGeom>
        </p:spPr>
      </p:pic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27FD00DD-87FE-4A6E-82D4-C569D4DC24E6}"/>
              </a:ext>
            </a:extLst>
          </p:cNvPr>
          <p:cNvSpPr txBox="1"/>
          <p:nvPr/>
        </p:nvSpPr>
        <p:spPr>
          <a:xfrm>
            <a:off x="641691" y="4984722"/>
            <a:ext cx="17145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chemeClr val="bg1"/>
                </a:solidFill>
              </a:rPr>
              <a:t>画像検査システム</a:t>
            </a:r>
          </a:p>
        </p:txBody>
      </p:sp>
      <p:pic>
        <p:nvPicPr>
          <p:cNvPr id="69" name="図 68" descr="メーター が含まれている画像&#10;&#10;自動的に生成された説明">
            <a:extLst>
              <a:ext uri="{FF2B5EF4-FFF2-40B4-BE49-F238E27FC236}">
                <a16:creationId xmlns:a16="http://schemas.microsoft.com/office/drawing/2014/main" id="{926B5ACC-36F0-4E48-9492-059F6AE9B4A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66" y="6445685"/>
            <a:ext cx="2629070" cy="491032"/>
          </a:xfrm>
          <a:prstGeom prst="rect">
            <a:avLst/>
          </a:prstGeom>
        </p:spPr>
      </p:pic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D563C6D9-0373-476E-932C-C509B3D59BE7}"/>
              </a:ext>
            </a:extLst>
          </p:cNvPr>
          <p:cNvSpPr txBox="1"/>
          <p:nvPr/>
        </p:nvSpPr>
        <p:spPr>
          <a:xfrm>
            <a:off x="429564" y="6226396"/>
            <a:ext cx="17145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chemeClr val="bg1"/>
                </a:solidFill>
              </a:rPr>
              <a:t>映像検索システム</a:t>
            </a: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8F10F1E9-C5E4-4813-8DC2-FBC6159041C7}"/>
              </a:ext>
            </a:extLst>
          </p:cNvPr>
          <p:cNvSpPr/>
          <p:nvPr/>
        </p:nvSpPr>
        <p:spPr>
          <a:xfrm>
            <a:off x="12700" y="6967131"/>
            <a:ext cx="6728909" cy="190905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50800" dir="5400000" algn="ctr" rotWithShape="0">
              <a:srgbClr val="000000">
                <a:alpha val="43137"/>
              </a:srgbClr>
            </a:outerShd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FAE2AB64-7E66-431D-A279-7DCBCE4A4EE8}"/>
              </a:ext>
            </a:extLst>
          </p:cNvPr>
          <p:cNvSpPr txBox="1"/>
          <p:nvPr/>
        </p:nvSpPr>
        <p:spPr>
          <a:xfrm>
            <a:off x="287290" y="7180628"/>
            <a:ext cx="279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66"/>
                </a:solidFill>
                <a:latin typeface="+mn-ea"/>
              </a:rPr>
              <a:t>その他ソリューション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05552FCC-CF9E-4398-95E3-74C89A868E3F}"/>
              </a:ext>
            </a:extLst>
          </p:cNvPr>
          <p:cNvSpPr txBox="1"/>
          <p:nvPr/>
        </p:nvSpPr>
        <p:spPr>
          <a:xfrm>
            <a:off x="4646312" y="5189557"/>
            <a:ext cx="21983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chemeClr val="bg1"/>
                </a:solidFill>
              </a:rPr>
              <a:t>スマートグラス種まきシステム</a:t>
            </a:r>
          </a:p>
        </p:txBody>
      </p:sp>
      <p:sp>
        <p:nvSpPr>
          <p:cNvPr id="81" name="object 2">
            <a:extLst>
              <a:ext uri="{FF2B5EF4-FFF2-40B4-BE49-F238E27FC236}">
                <a16:creationId xmlns:a16="http://schemas.microsoft.com/office/drawing/2014/main" id="{9010E22C-E830-4AF7-9DAF-BB6A3190E62D}"/>
              </a:ext>
            </a:extLst>
          </p:cNvPr>
          <p:cNvSpPr/>
          <p:nvPr/>
        </p:nvSpPr>
        <p:spPr>
          <a:xfrm>
            <a:off x="116390" y="7374523"/>
            <a:ext cx="2778801" cy="186573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82" name="Picture 7" descr="\\16.8.30.195\Design\02_Photos\ESL Tag\Color\3_Low\2.2.png">
            <a:extLst>
              <a:ext uri="{FF2B5EF4-FFF2-40B4-BE49-F238E27FC236}">
                <a16:creationId xmlns:a16="http://schemas.microsoft.com/office/drawing/2014/main" id="{1EE2673A-9B7A-4182-BB24-1578E0061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331" y="7634544"/>
            <a:ext cx="897310" cy="50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object 2">
            <a:extLst>
              <a:ext uri="{FF2B5EF4-FFF2-40B4-BE49-F238E27FC236}">
                <a16:creationId xmlns:a16="http://schemas.microsoft.com/office/drawing/2014/main" id="{3CABF041-B06F-40D6-AF9D-97537689A53D}"/>
              </a:ext>
            </a:extLst>
          </p:cNvPr>
          <p:cNvSpPr/>
          <p:nvPr/>
        </p:nvSpPr>
        <p:spPr>
          <a:xfrm>
            <a:off x="364265" y="7681094"/>
            <a:ext cx="891278" cy="42911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5" name="図 84">
            <a:extLst>
              <a:ext uri="{FF2B5EF4-FFF2-40B4-BE49-F238E27FC236}">
                <a16:creationId xmlns:a16="http://schemas.microsoft.com/office/drawing/2014/main" id="{7AE62C74-548F-4B19-93B4-75CDA7562A3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171354" y="7436522"/>
            <a:ext cx="1298441" cy="1239841"/>
          </a:xfrm>
          <a:prstGeom prst="rect">
            <a:avLst/>
          </a:prstGeom>
        </p:spPr>
      </p:pic>
      <p:pic>
        <p:nvPicPr>
          <p:cNvPr id="87" name="図 86">
            <a:extLst>
              <a:ext uri="{FF2B5EF4-FFF2-40B4-BE49-F238E27FC236}">
                <a16:creationId xmlns:a16="http://schemas.microsoft.com/office/drawing/2014/main" id="{0E3F0B11-B7A2-4A34-8695-96605C832443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582413" y="7439948"/>
            <a:ext cx="1711056" cy="1200231"/>
          </a:xfrm>
          <a:prstGeom prst="rect">
            <a:avLst/>
          </a:prstGeom>
        </p:spPr>
      </p:pic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1B801A6B-2D75-4698-9C0B-C9636AE50356}"/>
              </a:ext>
            </a:extLst>
          </p:cNvPr>
          <p:cNvSpPr txBox="1"/>
          <p:nvPr/>
        </p:nvSpPr>
        <p:spPr>
          <a:xfrm>
            <a:off x="4026168" y="7101569"/>
            <a:ext cx="17145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 err="1">
                <a:solidFill>
                  <a:schemeClr val="bg1"/>
                </a:solidFill>
              </a:rPr>
              <a:t>ArU</a:t>
            </a:r>
            <a:r>
              <a:rPr kumimoji="1" lang="en-US" altLang="ja-JP" sz="900" dirty="0">
                <a:solidFill>
                  <a:schemeClr val="bg1"/>
                </a:solidFill>
              </a:rPr>
              <a:t> CODE</a:t>
            </a:r>
            <a:r>
              <a:rPr kumimoji="1" lang="ja-JP" altLang="en-US" sz="900" dirty="0">
                <a:solidFill>
                  <a:schemeClr val="bg1"/>
                </a:solidFill>
              </a:rPr>
              <a:t>一括読取り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14089770-88DC-44D6-8A2B-327AA5B9C8B4}"/>
              </a:ext>
            </a:extLst>
          </p:cNvPr>
          <p:cNvSpPr txBox="1"/>
          <p:nvPr/>
        </p:nvSpPr>
        <p:spPr>
          <a:xfrm>
            <a:off x="431516" y="7453337"/>
            <a:ext cx="17145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chemeClr val="bg1"/>
                </a:solidFill>
              </a:rPr>
              <a:t>電子棚札</a:t>
            </a:r>
          </a:p>
        </p:txBody>
      </p:sp>
      <p:pic>
        <p:nvPicPr>
          <p:cNvPr id="91" name="図 90">
            <a:extLst>
              <a:ext uri="{FF2B5EF4-FFF2-40B4-BE49-F238E27FC236}">
                <a16:creationId xmlns:a16="http://schemas.microsoft.com/office/drawing/2014/main" id="{766C6ACF-D3B9-43D0-9021-95D892FD497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612698" y="7211718"/>
            <a:ext cx="793389" cy="471971"/>
          </a:xfrm>
          <a:prstGeom prst="rect">
            <a:avLst/>
          </a:prstGeom>
        </p:spPr>
      </p:pic>
      <p:pic>
        <p:nvPicPr>
          <p:cNvPr id="95" name="図 94">
            <a:extLst>
              <a:ext uri="{FF2B5EF4-FFF2-40B4-BE49-F238E27FC236}">
                <a16:creationId xmlns:a16="http://schemas.microsoft.com/office/drawing/2014/main" id="{EB5DDA58-66AB-4BB7-9C81-BF62C0E1A563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125303" y="5658840"/>
            <a:ext cx="2554116" cy="1319694"/>
          </a:xfrm>
          <a:prstGeom prst="rect">
            <a:avLst/>
          </a:prstGeom>
        </p:spPr>
      </p:pic>
      <p:pic>
        <p:nvPicPr>
          <p:cNvPr id="76" name="図 75">
            <a:extLst>
              <a:ext uri="{FF2B5EF4-FFF2-40B4-BE49-F238E27FC236}">
                <a16:creationId xmlns:a16="http://schemas.microsoft.com/office/drawing/2014/main" id="{156B613F-E369-4F21-AC15-91BD8C2893DE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249544" y="5016360"/>
            <a:ext cx="1600549" cy="750874"/>
          </a:xfrm>
          <a:prstGeom prst="rect">
            <a:avLst/>
          </a:prstGeom>
        </p:spPr>
      </p:pic>
      <p:pic>
        <p:nvPicPr>
          <p:cNvPr id="72" name="図 71">
            <a:extLst>
              <a:ext uri="{FF2B5EF4-FFF2-40B4-BE49-F238E27FC236}">
                <a16:creationId xmlns:a16="http://schemas.microsoft.com/office/drawing/2014/main" id="{5CE5E055-4E0D-4C12-AA09-870F4A808536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338904" y="6190449"/>
            <a:ext cx="2007817" cy="76639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DF1BB07-682B-4EFE-A169-CB200D3B0820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416770" y="2474814"/>
            <a:ext cx="1348908" cy="920630"/>
          </a:xfrm>
          <a:prstGeom prst="rect">
            <a:avLst/>
          </a:prstGeom>
        </p:spPr>
      </p:pic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3A6EB837-115C-4E84-B5D0-1752FD1049CF}"/>
              </a:ext>
            </a:extLst>
          </p:cNvPr>
          <p:cNvSpPr txBox="1"/>
          <p:nvPr/>
        </p:nvSpPr>
        <p:spPr>
          <a:xfrm>
            <a:off x="3429000" y="2288304"/>
            <a:ext cx="12629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chemeClr val="bg1"/>
                </a:solidFill>
              </a:rPr>
              <a:t>ケーブルアンテナ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40CF542-63C5-4FB1-8C75-A1E75C49BE2A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554782" y="2814482"/>
            <a:ext cx="953442" cy="57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5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線コネクタ 12"/>
          <p:cNvCxnSpPr>
            <a:cxnSpLocks/>
          </p:cNvCxnSpPr>
          <p:nvPr/>
        </p:nvCxnSpPr>
        <p:spPr>
          <a:xfrm flipV="1">
            <a:off x="-285750" y="485775"/>
            <a:ext cx="7153275" cy="20731"/>
          </a:xfrm>
          <a:prstGeom prst="line">
            <a:avLst/>
          </a:prstGeom>
          <a:ln w="38100">
            <a:gradFill flip="none" rotWithShape="1">
              <a:gsLst>
                <a:gs pos="0">
                  <a:srgbClr val="00B0F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E79BBC0-86A9-4BAA-9AA4-EF357ABBE7AC}"/>
              </a:ext>
            </a:extLst>
          </p:cNvPr>
          <p:cNvSpPr txBox="1"/>
          <p:nvPr/>
        </p:nvSpPr>
        <p:spPr>
          <a:xfrm>
            <a:off x="-285751" y="944901"/>
            <a:ext cx="7429500" cy="55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033" b="1" dirty="0">
                <a:latin typeface="Meiryo UI" panose="020B0604030504040204" pitchFamily="50" charset="-128"/>
                <a:ea typeface="Meiryo UI" panose="020B0604030504040204" pitchFamily="50" charset="-128"/>
              </a:rPr>
              <a:t>FAX</a:t>
            </a:r>
            <a:r>
              <a:rPr lang="ja-JP" altLang="en-US" sz="3033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3033" b="1" dirty="0">
                <a:latin typeface="Meiryo UI" panose="020B0604030504040204" pitchFamily="50" charset="-128"/>
                <a:ea typeface="Meiryo UI" panose="020B0604030504040204" pitchFamily="50" charset="-128"/>
              </a:rPr>
              <a:t>06-4807-6484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F1741D5-C9AC-48EF-B3C6-50BBE690DE4D}"/>
              </a:ext>
            </a:extLst>
          </p:cNvPr>
          <p:cNvSpPr txBox="1"/>
          <p:nvPr/>
        </p:nvSpPr>
        <p:spPr>
          <a:xfrm>
            <a:off x="63649" y="4160912"/>
            <a:ext cx="3276364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950" b="1" dirty="0"/>
              <a:t>【</a:t>
            </a:r>
            <a:r>
              <a:rPr lang="ja-JP" altLang="en-US" sz="1950" b="1" dirty="0"/>
              <a:t>ご来場ご希望日時</a:t>
            </a:r>
            <a:r>
              <a:rPr lang="en-US" altLang="ja-JP" sz="1950" b="1" dirty="0"/>
              <a:t>】</a:t>
            </a:r>
            <a:endParaRPr lang="ja-JP" altLang="en-US" sz="195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7550219-85B8-4DA8-A02F-54726EFEB52E}"/>
              </a:ext>
            </a:extLst>
          </p:cNvPr>
          <p:cNvSpPr txBox="1"/>
          <p:nvPr/>
        </p:nvSpPr>
        <p:spPr>
          <a:xfrm>
            <a:off x="570706" y="4513799"/>
            <a:ext cx="5716586" cy="32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17" dirty="0"/>
              <a:t>ご希望の日時に〇印をつけて</a:t>
            </a:r>
            <a:r>
              <a:rPr lang="en-US" altLang="ja-JP" sz="1517" dirty="0"/>
              <a:t>FAX</a:t>
            </a:r>
            <a:r>
              <a:rPr lang="ja-JP" altLang="en-US" sz="1517" dirty="0"/>
              <a:t>送信願います。</a:t>
            </a:r>
            <a:r>
              <a:rPr lang="en-US" altLang="ja-JP" sz="1517" dirty="0"/>
              <a:t>※</a:t>
            </a:r>
            <a:r>
              <a:rPr lang="ja-JP" altLang="en-US" sz="1517" dirty="0"/>
              <a:t>複数選択可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407CCCF-EDE3-4EA3-8AD2-243523DA8987}"/>
              </a:ext>
            </a:extLst>
          </p:cNvPr>
          <p:cNvSpPr txBox="1"/>
          <p:nvPr/>
        </p:nvSpPr>
        <p:spPr>
          <a:xfrm>
            <a:off x="33654" y="587875"/>
            <a:ext cx="413446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950" dirty="0"/>
              <a:t>東芝テック</a:t>
            </a:r>
            <a:r>
              <a:rPr lang="en-US" altLang="ja-JP" sz="1950" dirty="0"/>
              <a:t>RFID</a:t>
            </a:r>
            <a:r>
              <a:rPr lang="ja-JP" altLang="en-US" sz="1950" dirty="0"/>
              <a:t>体験会事務局　宛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59821BD-47F6-4608-B64C-65DCA83F0E75}"/>
              </a:ext>
            </a:extLst>
          </p:cNvPr>
          <p:cNvSpPr txBox="1"/>
          <p:nvPr/>
        </p:nvSpPr>
        <p:spPr>
          <a:xfrm>
            <a:off x="3847533" y="115802"/>
            <a:ext cx="2896835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00" dirty="0"/>
              <a:t>申込締切り：</a:t>
            </a:r>
            <a:r>
              <a:rPr lang="ja-JP" altLang="en-US" sz="1733" b="1" dirty="0"/>
              <a:t>４／１６（金）</a:t>
            </a:r>
          </a:p>
        </p:txBody>
      </p:sp>
      <p:pic>
        <p:nvPicPr>
          <p:cNvPr id="19" name="Picture 30" descr="U:\B．販促\販売促進\07．機器画像データ\02．線画（WMF）\00．ロゴ（社名・製品）\営業担当作成チラシ用ロゴWMF\商品カタログ用_東芝ロゴ社名ロゴ_RB.wmf">
            <a:extLst>
              <a:ext uri="{FF2B5EF4-FFF2-40B4-BE49-F238E27FC236}">
                <a16:creationId xmlns:a16="http://schemas.microsoft.com/office/drawing/2014/main" id="{3DD139B7-2C45-4AE4-B9BF-657E01094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937" y="9575318"/>
            <a:ext cx="2904728" cy="19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06B70AD5-A3EE-46ED-9876-C514496A2C39}"/>
              </a:ext>
            </a:extLst>
          </p:cNvPr>
          <p:cNvCxnSpPr>
            <a:cxnSpLocks/>
          </p:cNvCxnSpPr>
          <p:nvPr/>
        </p:nvCxnSpPr>
        <p:spPr>
          <a:xfrm flipV="1">
            <a:off x="-285750" y="485775"/>
            <a:ext cx="7153275" cy="20731"/>
          </a:xfrm>
          <a:prstGeom prst="line">
            <a:avLst/>
          </a:prstGeom>
          <a:ln w="38100">
            <a:gradFill flip="none" rotWithShape="1">
              <a:gsLst>
                <a:gs pos="0">
                  <a:srgbClr val="00B0F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タイトル 1">
            <a:extLst>
              <a:ext uri="{FF2B5EF4-FFF2-40B4-BE49-F238E27FC236}">
                <a16:creationId xmlns:a16="http://schemas.microsoft.com/office/drawing/2014/main" id="{5442B02F-E874-4D99-B677-92E577E322E1}"/>
              </a:ext>
            </a:extLst>
          </p:cNvPr>
          <p:cNvSpPr txBox="1">
            <a:spLocks/>
          </p:cNvSpPr>
          <p:nvPr/>
        </p:nvSpPr>
        <p:spPr>
          <a:xfrm>
            <a:off x="113632" y="16935"/>
            <a:ext cx="3813879" cy="530256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990570">
              <a:spcBef>
                <a:spcPct val="0"/>
              </a:spcBef>
              <a:defRPr/>
            </a:pPr>
            <a:r>
              <a:rPr lang="ja-JP" altLang="en-US" sz="2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お申込み（</a:t>
            </a:r>
            <a:r>
              <a:rPr lang="en-US" altLang="ja-JP" sz="2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FAX</a:t>
            </a:r>
            <a:r>
              <a:rPr lang="ja-JP" altLang="en-US" sz="2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  <a:r>
              <a:rPr lang="en-US" altLang="ja-JP" sz="2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endParaRPr lang="ja-JP" altLang="en-US" sz="26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BC08483-54EF-4B85-BAB2-EA9F5931361D}"/>
              </a:ext>
            </a:extLst>
          </p:cNvPr>
          <p:cNvSpPr txBox="1"/>
          <p:nvPr/>
        </p:nvSpPr>
        <p:spPr>
          <a:xfrm>
            <a:off x="-285751" y="944901"/>
            <a:ext cx="7429500" cy="55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033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FAX</a:t>
            </a:r>
            <a:r>
              <a:rPr lang="ja-JP" altLang="en-US" sz="3033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3033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06-4807-6484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143958D-5A91-4376-9F00-236814A1A10F}"/>
              </a:ext>
            </a:extLst>
          </p:cNvPr>
          <p:cNvSpPr txBox="1"/>
          <p:nvPr/>
        </p:nvSpPr>
        <p:spPr>
          <a:xfrm>
            <a:off x="63649" y="4160912"/>
            <a:ext cx="3276364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950" b="1" dirty="0">
                <a:solidFill>
                  <a:schemeClr val="bg1"/>
                </a:solidFill>
              </a:rPr>
              <a:t>【</a:t>
            </a:r>
            <a:r>
              <a:rPr lang="ja-JP" altLang="en-US" sz="1950" b="1" dirty="0">
                <a:solidFill>
                  <a:schemeClr val="bg1"/>
                </a:solidFill>
              </a:rPr>
              <a:t>ご来場ご希望日時</a:t>
            </a:r>
            <a:r>
              <a:rPr lang="en-US" altLang="ja-JP" sz="1950" b="1" dirty="0">
                <a:solidFill>
                  <a:schemeClr val="bg1"/>
                </a:solidFill>
              </a:rPr>
              <a:t>】</a:t>
            </a:r>
            <a:endParaRPr lang="ja-JP" altLang="en-US" sz="1950" b="1" dirty="0">
              <a:solidFill>
                <a:schemeClr val="bg1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BABA835-7902-4D44-87AC-433F9B9F909F}"/>
              </a:ext>
            </a:extLst>
          </p:cNvPr>
          <p:cNvSpPr txBox="1"/>
          <p:nvPr/>
        </p:nvSpPr>
        <p:spPr>
          <a:xfrm>
            <a:off x="570706" y="4513799"/>
            <a:ext cx="5716586" cy="32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17" dirty="0">
                <a:solidFill>
                  <a:schemeClr val="bg1"/>
                </a:solidFill>
              </a:rPr>
              <a:t>ご希望の日時に〇印をつけて</a:t>
            </a:r>
            <a:r>
              <a:rPr lang="en-US" altLang="ja-JP" sz="1517" dirty="0">
                <a:solidFill>
                  <a:schemeClr val="bg1"/>
                </a:solidFill>
              </a:rPr>
              <a:t>FAX</a:t>
            </a:r>
            <a:r>
              <a:rPr lang="ja-JP" altLang="en-US" sz="1517" dirty="0">
                <a:solidFill>
                  <a:schemeClr val="bg1"/>
                </a:solidFill>
              </a:rPr>
              <a:t>送信願います。</a:t>
            </a:r>
            <a:r>
              <a:rPr lang="en-US" altLang="ja-JP" sz="1517" dirty="0">
                <a:solidFill>
                  <a:schemeClr val="bg1"/>
                </a:solidFill>
              </a:rPr>
              <a:t>※</a:t>
            </a:r>
            <a:r>
              <a:rPr lang="ja-JP" altLang="en-US" sz="1517" dirty="0">
                <a:solidFill>
                  <a:schemeClr val="bg1"/>
                </a:solidFill>
              </a:rPr>
              <a:t>複数選択可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9A4AB9D-B9D9-4BF6-8409-191BD31969B8}"/>
              </a:ext>
            </a:extLst>
          </p:cNvPr>
          <p:cNvSpPr txBox="1"/>
          <p:nvPr/>
        </p:nvSpPr>
        <p:spPr>
          <a:xfrm>
            <a:off x="33654" y="587875"/>
            <a:ext cx="4728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+mn-ea"/>
              </a:rPr>
              <a:t>「現場改善のヒント」体験会事務局　宛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BE621BC-50D7-45C0-B15C-5F2E451EE0E6}"/>
              </a:ext>
            </a:extLst>
          </p:cNvPr>
          <p:cNvSpPr txBox="1"/>
          <p:nvPr/>
        </p:nvSpPr>
        <p:spPr>
          <a:xfrm>
            <a:off x="3847533" y="115802"/>
            <a:ext cx="2896835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00" dirty="0">
                <a:solidFill>
                  <a:schemeClr val="bg1"/>
                </a:solidFill>
                <a:latin typeface="+mn-ea"/>
              </a:rPr>
              <a:t>申込締切り：</a:t>
            </a:r>
            <a:r>
              <a:rPr lang="en-US" altLang="ja-JP" sz="1733" b="1" dirty="0">
                <a:solidFill>
                  <a:schemeClr val="bg1"/>
                </a:solidFill>
                <a:latin typeface="+mn-ea"/>
              </a:rPr>
              <a:t>5/20</a:t>
            </a:r>
            <a:r>
              <a:rPr lang="ja-JP" altLang="en-US" sz="1733" b="1" dirty="0">
                <a:solidFill>
                  <a:schemeClr val="bg1"/>
                </a:solidFill>
                <a:latin typeface="+mn-ea"/>
              </a:rPr>
              <a:t>（金）</a:t>
            </a:r>
          </a:p>
        </p:txBody>
      </p:sp>
      <p:pic>
        <p:nvPicPr>
          <p:cNvPr id="27" name="Picture 30" descr="U:\B．販促\販売促進\07．機器画像データ\02．線画（WMF）\00．ロゴ（社名・製品）\営業担当作成チラシ用ロゴWMF\商品カタログ用_東芝ロゴ社名ロゴ_RB.wmf">
            <a:extLst>
              <a:ext uri="{FF2B5EF4-FFF2-40B4-BE49-F238E27FC236}">
                <a16:creationId xmlns:a16="http://schemas.microsoft.com/office/drawing/2014/main" id="{7F37E8F2-036B-4F23-ADDE-C392B205E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937" y="9575318"/>
            <a:ext cx="2904728" cy="19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410D1416-49D6-404F-8459-296EAB6BA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55" y="1503965"/>
            <a:ext cx="6035090" cy="2634789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426C63A-2936-4D37-9CA7-C3DCBB4AAFD3}"/>
              </a:ext>
            </a:extLst>
          </p:cNvPr>
          <p:cNvSpPr txBox="1"/>
          <p:nvPr/>
        </p:nvSpPr>
        <p:spPr>
          <a:xfrm>
            <a:off x="570706" y="8652652"/>
            <a:ext cx="5441474" cy="738664"/>
          </a:xfrm>
          <a:prstGeom prst="rect">
            <a:avLst/>
          </a:prstGeom>
          <a:solidFill>
            <a:srgbClr val="FFFF99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事務局・お問合せ先</a:t>
            </a:r>
            <a:r>
              <a:rPr kumimoji="1" lang="en-US" altLang="ja-JP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東芝テック関西支社オートＩＤ営業部　加藤・井藤・山内・高橋・松田</a:t>
            </a:r>
            <a:endParaRPr kumimoji="1" lang="en-US" altLang="ja-JP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TEL</a:t>
            </a:r>
            <a:r>
              <a:rPr kumimoji="1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06-4807-6576</a:t>
            </a:r>
            <a:r>
              <a:rPr kumimoji="1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（折り返し）　</a:t>
            </a:r>
            <a:r>
              <a:rPr kumimoji="1" lang="en-US" altLang="ja-JP" sz="105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FAX</a:t>
            </a:r>
            <a:r>
              <a:rPr kumimoji="1" lang="ja-JP" altLang="en-US" sz="105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105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06-4807-6484</a:t>
            </a:r>
            <a:endParaRPr kumimoji="1" lang="en-US" altLang="ja-JP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e-mail</a:t>
            </a:r>
            <a:r>
              <a:rPr kumimoji="1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Shoichi_Katoh@toshibatec.co.jp</a:t>
            </a:r>
            <a:endParaRPr kumimoji="1" lang="ja-JP" alt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EFD5ED5-ACDD-47BF-9902-1C269BDC9A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40" y="4885349"/>
            <a:ext cx="6300518" cy="367530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4624644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スライス">
  <a:themeElements>
    <a:clrScheme name="スライス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スライス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スライ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</TotalTime>
  <Words>601</Words>
  <Application>Microsoft Office PowerPoint</Application>
  <PresentationFormat>A4 210 x 297 mm</PresentationFormat>
  <Paragraphs>66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</vt:i4>
      </vt:variant>
    </vt:vector>
  </HeadingPairs>
  <TitlesOfParts>
    <vt:vector size="13" baseType="lpstr">
      <vt:lpstr>Meiryo UI</vt:lpstr>
      <vt:lpstr>UD デジタル 教科書体 N-B</vt:lpstr>
      <vt:lpstr>メイリオ</vt:lpstr>
      <vt:lpstr>Calibri</vt:lpstr>
      <vt:lpstr>Calibri Light</vt:lpstr>
      <vt:lpstr>Century Gothic</vt:lpstr>
      <vt:lpstr>Wingdings 2</vt:lpstr>
      <vt:lpstr>Wingdings 3</vt:lpstr>
      <vt:lpstr>HDOfficeLightV0</vt:lpstr>
      <vt:lpstr>スライス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katoh shoichi(加藤 祥一 TEC □ＲＳ本□ＲＳＳ企開□ＲＳＳＣＭ商)</dc:creator>
  <cp:lastModifiedBy>katoh shoichi(加藤 祥一 TEC □ＲＳ本□ＲＳＳ企開□ＲＳＳＣＭ商)</cp:lastModifiedBy>
  <cp:revision>36</cp:revision>
  <cp:lastPrinted>2022-04-14T03:41:07Z</cp:lastPrinted>
  <dcterms:created xsi:type="dcterms:W3CDTF">2022-04-13T03:04:13Z</dcterms:created>
  <dcterms:modified xsi:type="dcterms:W3CDTF">2022-04-18T09:44:29Z</dcterms:modified>
</cp:coreProperties>
</file>